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Fraunces Bold" panose="020B0604020202020204" charset="0"/>
      <p:regular r:id="rId14"/>
    </p:embeddedFont>
    <p:embeddedFont>
      <p:font typeface="Fraunces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8" autoAdjust="0"/>
  </p:normalViewPr>
  <p:slideViewPr>
    <p:cSldViewPr>
      <p:cViewPr>
        <p:scale>
          <a:sx n="50" d="100"/>
          <a:sy n="50" d="100"/>
        </p:scale>
        <p:origin x="353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7813" y="2337843"/>
            <a:ext cx="15592437" cy="113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FUNDAÇÃO OSWALDO CRUZ</a:t>
            </a:r>
          </a:p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INSTITUTO LEÔNIDAS &amp; MARIA DEANE</a:t>
            </a:r>
          </a:p>
          <a:p>
            <a:pPr algn="ctr">
              <a:lnSpc>
                <a:spcPts val="2999"/>
              </a:lnSpc>
            </a:pPr>
            <a:endParaRPr lang="en-US" sz="2437" b="1" dirty="0">
              <a:solidFill>
                <a:srgbClr val="3B4540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40077" y="3139027"/>
            <a:ext cx="13944599" cy="365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PROGRAMA DE PÓS-GRADUAÇÃO EM SAÚDE DA FAMÍLIA (PROFSAÚDE)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5777" y="5057724"/>
            <a:ext cx="16303523" cy="6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1"/>
              </a:lnSpc>
            </a:pPr>
            <a:r>
              <a:rPr lang="en-US" sz="32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Título:</a:t>
            </a:r>
            <a:r>
              <a:rPr lang="en-US" sz="32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[Subtítulo do projeto]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635629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Discente: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Nome completo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5777" y="7034014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8605325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MANAUS-AM | 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5777" y="771172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4BD0800C-E3BF-8EFD-B8CC-0CD510A07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65866"/>
            <a:ext cx="5943600" cy="1305182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53DA18CA-21FF-EF20-CDA0-F6EECB24C47D}"/>
              </a:ext>
            </a:extLst>
          </p:cNvPr>
          <p:cNvSpPr/>
          <p:nvPr/>
        </p:nvSpPr>
        <p:spPr>
          <a:xfrm>
            <a:off x="11582400" y="720943"/>
            <a:ext cx="3070070" cy="1195027"/>
          </a:xfrm>
          <a:custGeom>
            <a:avLst/>
            <a:gdLst/>
            <a:ahLst/>
            <a:cxnLst/>
            <a:rect l="l" t="t" r="r" b="b"/>
            <a:pathLst>
              <a:path w="2559048" h="895215">
                <a:moveTo>
                  <a:pt x="0" y="0"/>
                </a:moveTo>
                <a:lnTo>
                  <a:pt x="2559048" y="0"/>
                </a:lnTo>
                <a:lnTo>
                  <a:pt x="2559048" y="895215"/>
                </a:lnTo>
                <a:lnTo>
                  <a:pt x="0" y="89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431874"/>
            <a:ext cx="5581945" cy="71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INTRODUÇÃO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706738"/>
            <a:ext cx="2790977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Justificativa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3183436"/>
            <a:ext cx="7879404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Informe a relevância científica (como vai contribuir para o avanço de conhecimento na área, identificando lacunas teóricas ou empíricas que serão preenchidas). Apresente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ineditismo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ou a contribuição original que sua Tese oferece ao campo de estudo. Explique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impacto prático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 para a sociedade, comunidades específicas ou políticas públicas.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5170284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como os resultados podem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aplicados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melhorar situações concretas ou subsidiar tomadas de decisão.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5883" y="2706738"/>
            <a:ext cx="3343866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Foco e Problematização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5883" y="3183436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Este projeto de qualificação concentra-se em [descrever o foco específico da pesquisa]. A problemática central envolve [descrever a problematização].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7099" y="6757245"/>
            <a:ext cx="5495630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Questão Norteadora da Pesquisa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7099" y="7424890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[Inserir aqui a questão norteadora que orienta toda a investigação científica deste projeto de doutorado]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099" y="8033147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Formule a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pergunta central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sua pesquisa busca responder de forma clara e objetiva.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7099" y="8641404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questão deve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viável, relevante e delimitada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orientando todo o desenvolvimento da investigação.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6431909"/>
            <a:ext cx="28575" cy="2913012"/>
            <a:chOff x="0" y="0"/>
            <a:chExt cx="38100" cy="38840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100" cy="3884041"/>
            </a:xfrm>
            <a:custGeom>
              <a:avLst/>
              <a:gdLst/>
              <a:ahLst/>
              <a:cxnLst/>
              <a:rect l="l" t="t" r="r" b="b"/>
              <a:pathLst>
                <a:path w="38100" h="3884041">
                  <a:moveTo>
                    <a:pt x="0" y="0"/>
                  </a:moveTo>
                  <a:lnTo>
                    <a:pt x="38100" y="0"/>
                  </a:lnTo>
                  <a:lnTo>
                    <a:pt x="38100" y="3884041"/>
                  </a:lnTo>
                  <a:lnTo>
                    <a:pt x="0" y="3884041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575044"/>
            <a:ext cx="7355977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REVISÃO DE LITERATURA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795883"/>
            <a:ext cx="5293966" cy="3365602"/>
            <a:chOff x="0" y="0"/>
            <a:chExt cx="7058622" cy="44874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2979" y="3006623"/>
            <a:ext cx="322644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Fundamentação Teórica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979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marcos</a:t>
            </a:r>
            <a:r>
              <a:rPr lang="en-US" sz="1625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teóricos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sustentam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as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principais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pensamento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teorias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conceitos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2979" y="4852835"/>
            <a:ext cx="487248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Estabeleça o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diálogo teórico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entre diferentes autores e correntes, posicionando criticamente sua pesquisa neste campo.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96945" y="2795883"/>
            <a:ext cx="5293966" cy="3365602"/>
            <a:chOff x="0" y="0"/>
            <a:chExt cx="7058622" cy="44874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07686" y="3006623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Autores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7686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Destaque os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autores clássicos e contemporâneos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7686" y="5190230"/>
            <a:ext cx="487248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 como estes autores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dialogam com sua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subsidiam sua análise empírica.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001652" y="2795883"/>
            <a:ext cx="5294109" cy="3365602"/>
            <a:chOff x="0" y="0"/>
            <a:chExt cx="7058812" cy="44874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58914" cy="4487545"/>
            </a:xfrm>
            <a:custGeom>
              <a:avLst/>
              <a:gdLst/>
              <a:ahLst/>
              <a:cxnLst/>
              <a:rect l="l" t="t" r="r" b="b"/>
              <a:pathLst>
                <a:path w="7058914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803" y="0"/>
                  </a:lnTo>
                  <a:cubicBezTo>
                    <a:pt x="6945503" y="0"/>
                    <a:pt x="7058914" y="113284"/>
                    <a:pt x="7058914" y="253111"/>
                  </a:cubicBezTo>
                  <a:lnTo>
                    <a:pt x="7058914" y="4234434"/>
                  </a:lnTo>
                  <a:cubicBezTo>
                    <a:pt x="7058914" y="4374134"/>
                    <a:pt x="6945630" y="4487545"/>
                    <a:pt x="6805803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12393" y="3006623"/>
            <a:ext cx="3783063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Evidências Contemporâneas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12393" y="3376765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 da produção científica recente, destacando avanços metodológicos, lacunas identificadas e tendências da temática.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2393" y="4515441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conhecimento sobre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estudos similares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já realizados, destacando suas contribuições e limitações.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6372225"/>
            <a:ext cx="16303523" cy="1678629"/>
            <a:chOff x="0" y="0"/>
            <a:chExt cx="21738031" cy="22381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738082" cy="2238248"/>
            </a:xfrm>
            <a:custGeom>
              <a:avLst/>
              <a:gdLst/>
              <a:ahLst/>
              <a:cxnLst/>
              <a:rect l="l" t="t" r="r" b="b"/>
              <a:pathLst>
                <a:path w="21738082" h="2238248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985137"/>
                  </a:lnTo>
                  <a:cubicBezTo>
                    <a:pt x="21738082" y="2124837"/>
                    <a:pt x="21624798" y="2238248"/>
                    <a:pt x="21484971" y="2238248"/>
                  </a:cubicBezTo>
                  <a:lnTo>
                    <a:pt x="253111" y="2238248"/>
                  </a:lnTo>
                  <a:cubicBezTo>
                    <a:pt x="113411" y="2238248"/>
                    <a:pt x="0" y="2124964"/>
                    <a:pt x="0" y="198513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2979" y="6582966"/>
            <a:ext cx="2951855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Lacunas Identificadas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2979" y="6953098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Explicite as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lacunas de conhecimento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identificadas na literatura revisada e demonstre como sua pesquisa contribui para preenchê-las.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2979" y="7417003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seção conecta a revisão de literatura à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justificativa da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reforçando sua relevância científica.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92238" y="8288093"/>
            <a:ext cx="16303523" cy="1233335"/>
            <a:chOff x="0" y="0"/>
            <a:chExt cx="21738031" cy="16444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38082" cy="1644523"/>
            </a:xfrm>
            <a:custGeom>
              <a:avLst/>
              <a:gdLst/>
              <a:ahLst/>
              <a:cxnLst/>
              <a:rect l="l" t="t" r="r" b="b"/>
              <a:pathLst>
                <a:path w="21738082" h="1644523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391412"/>
                  </a:lnTo>
                  <a:cubicBezTo>
                    <a:pt x="21738082" y="1531112"/>
                    <a:pt x="21624798" y="1644523"/>
                    <a:pt x="21484971" y="1644523"/>
                  </a:cubicBezTo>
                  <a:lnTo>
                    <a:pt x="253111" y="1644523"/>
                  </a:lnTo>
                  <a:cubicBezTo>
                    <a:pt x="113411" y="1644523"/>
                    <a:pt x="0" y="1531239"/>
                    <a:pt x="0" y="1391412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 descr="preencoded.png"/>
          <p:cNvSpPr/>
          <p:nvPr/>
        </p:nvSpPr>
        <p:spPr>
          <a:xfrm>
            <a:off x="1202979" y="8595722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1677295" y="846579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 referencial teórico apresentado na qualificação representa uma síntese dos principais conceitos e autores que embasam a pesquisa. A banca examinadora já teve acesso ao trabalho completo, permitindo focar nos aspectos mais relevantes para discussão.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82020"/>
            <a:ext cx="6202261" cy="794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77951" y="2533945"/>
            <a:ext cx="8056359" cy="6950716"/>
            <a:chOff x="0" y="0"/>
            <a:chExt cx="10741812" cy="9267622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0813" y="2576808"/>
            <a:ext cx="7970634" cy="744141"/>
            <a:chOff x="0" y="0"/>
            <a:chExt cx="10627512" cy="9921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88778" y="3524871"/>
            <a:ext cx="2634704" cy="44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 Geral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8759" y="4087568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objetivo geral deve expressar de forma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clara e sintética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propósito central da tese. Utilize verbos no infinitivo que indiquem a ação principal da pesquisa.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8759" y="5427164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 ser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amplo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abranger todo o escopo do trabalho, mas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específico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ser alcançável dentro dos limites temporais e metodológicos do doutorado.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53690" y="2533945"/>
            <a:ext cx="8056359" cy="6950716"/>
            <a:chOff x="0" y="0"/>
            <a:chExt cx="10741812" cy="9267622"/>
          </a:xfrm>
        </p:grpSpPr>
        <p:sp>
          <p:nvSpPr>
            <p:cNvPr id="12" name="Freeform 12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552" y="2576808"/>
            <a:ext cx="7970634" cy="744141"/>
            <a:chOff x="0" y="0"/>
            <a:chExt cx="10627512" cy="9921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54160" y="3524871"/>
            <a:ext cx="4109640" cy="437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  <a:r>
              <a:rPr lang="en-US" sz="2874" b="1" dirty="0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Específicos</a:t>
            </a:r>
            <a:endParaRPr lang="en-US" sz="2874" b="1" dirty="0">
              <a:solidFill>
                <a:srgbClr val="405449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4498" y="408756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2199" lvl="1" indent="-146100" algn="just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específicos são o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desdobramento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objetivo geral em metas menores e operacionalizáveis. Devem ser: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44498" y="5030238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Entre 3 e 5 objetivos claramente definidos;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4498" y="5575992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Mensuráveis e alcançáveis;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44498" y="6121746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Sequenciais e logicamente conectados;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44498" y="6667500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Diretamente relacionados à metodologia;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4498" y="7213254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Expressos com verbos de ação específicos.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4498" y="775900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Exemplos de verbos: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Analisar, Investigar, Compreender, Avaliar, Caracterizar, Identificar etc.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890140"/>
            <a:ext cx="4341609" cy="56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37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METODOLOGIA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411016"/>
            <a:ext cx="390677" cy="390677"/>
            <a:chOff x="0" y="0"/>
            <a:chExt cx="520903" cy="520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6442" y="2461174"/>
            <a:ext cx="2348808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Natureza da Pesquisa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6442" y="2839345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 é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básica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aplicada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com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componentes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teóricos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empíricos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],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exemplo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e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primários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secundários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3818487"/>
            <a:ext cx="390677" cy="390677"/>
            <a:chOff x="0" y="0"/>
            <a:chExt cx="520903" cy="5209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56442" y="3868636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Trabalho de Campo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442" y="4246807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Incluiu/incluirá pesquisa de campo em [descrever locais], com coleta de dados através de [entrevistas/questionários/observações/registros] junto a [população-alvo].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38" y="5225948"/>
            <a:ext cx="390677" cy="390677"/>
            <a:chOff x="0" y="0"/>
            <a:chExt cx="520903" cy="520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56442" y="5276107"/>
            <a:ext cx="3350419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Levantamento de Informações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6442" y="5654278"/>
            <a:ext cx="8212036" cy="82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Fontes de dados: [primárias: coleta direta; secundárias: bases de dados oficiais como DATASUS, SINAN, entre outras], bases de dados nacionais e internacionais. Instrumentos: [descrever questionários, roteiros, fichas].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2238" y="6911283"/>
            <a:ext cx="390677" cy="390677"/>
            <a:chOff x="0" y="0"/>
            <a:chExt cx="520903" cy="5209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6442" y="6961432"/>
            <a:ext cx="2491826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Tratamento dos Dados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6442" y="7339603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 através de [software estatístico/software qualitativo], empregando [testes estatísticos específicos/análise de conteúdo/análise temática], conforme natureza dos dados.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92045" y="2401491"/>
            <a:ext cx="7122614" cy="1404785"/>
            <a:chOff x="0" y="0"/>
            <a:chExt cx="9496819" cy="1873047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82520" y="2411016"/>
            <a:ext cx="76200" cy="1385735"/>
            <a:chOff x="0" y="0"/>
            <a:chExt cx="101600" cy="18476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451306" y="2594077"/>
            <a:ext cx="2332587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Universo da Pesquisa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51306" y="2972248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População-alvo: [descrever características demográficas, geográficas e epidemiológicas da população de estudo].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192045" y="3960762"/>
            <a:ext cx="7122614" cy="1404785"/>
            <a:chOff x="0" y="0"/>
            <a:chExt cx="9496819" cy="1873047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182520" y="3970287"/>
            <a:ext cx="76200" cy="1385735"/>
            <a:chOff x="0" y="0"/>
            <a:chExt cx="101600" cy="18476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451306" y="4153348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Amostragem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51306" y="4531519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Tamanho amostral: [n] participantes/unidades. Técnica: [probabilística/não-probabilística]. Significância estatística: [nível de confiança e margem de erro].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192045" y="5520033"/>
            <a:ext cx="7122614" cy="1404785"/>
            <a:chOff x="0" y="0"/>
            <a:chExt cx="9496819" cy="1873047"/>
          </a:xfrm>
        </p:grpSpPr>
        <p:sp>
          <p:nvSpPr>
            <p:cNvPr id="34" name="Freeform 34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182520" y="5529558"/>
            <a:ext cx="76200" cy="1385735"/>
            <a:chOff x="0" y="0"/>
            <a:chExt cx="101600" cy="184764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451306" y="5712619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Aspectos Éticos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51306" y="6090790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 aprovado pelo Comitê de Ética em Pesquisa [número do parecer]. Termo de Consentimento Livre e Esclarecido aplicado a todos os participantes.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92238" y="8362055"/>
            <a:ext cx="16303523" cy="1015603"/>
            <a:chOff x="0" y="0"/>
            <a:chExt cx="21738031" cy="135413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1738082" cy="1354201"/>
            </a:xfrm>
            <a:custGeom>
              <a:avLst/>
              <a:gdLst/>
              <a:ahLst/>
              <a:cxnLst/>
              <a:rect l="l" t="t" r="r" b="b"/>
              <a:pathLst>
                <a:path w="21738082" h="1354201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21529675" y="0"/>
                  </a:lnTo>
                  <a:cubicBezTo>
                    <a:pt x="21644738" y="0"/>
                    <a:pt x="21738082" y="93345"/>
                    <a:pt x="21738082" y="208407"/>
                  </a:cubicBezTo>
                  <a:lnTo>
                    <a:pt x="21738082" y="1145794"/>
                  </a:lnTo>
                  <a:cubicBezTo>
                    <a:pt x="21738082" y="1260856"/>
                    <a:pt x="21644738" y="1354201"/>
                    <a:pt x="21529675" y="1354201"/>
                  </a:cubicBezTo>
                  <a:lnTo>
                    <a:pt x="208407" y="1354201"/>
                  </a:lnTo>
                  <a:cubicBezTo>
                    <a:pt x="93345" y="1354201"/>
                    <a:pt x="0" y="1260856"/>
                    <a:pt x="0" y="1145794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" name="Freeform 42" descr="preencoded.png"/>
          <p:cNvSpPr/>
          <p:nvPr/>
        </p:nvSpPr>
        <p:spPr>
          <a:xfrm>
            <a:off x="1165774" y="8607923"/>
            <a:ext cx="216989" cy="173536"/>
          </a:xfrm>
          <a:custGeom>
            <a:avLst/>
            <a:gdLst/>
            <a:ahLst/>
            <a:cxnLst/>
            <a:rect l="l" t="t" r="r" b="b"/>
            <a:pathLst>
              <a:path w="216989" h="173536">
                <a:moveTo>
                  <a:pt x="0" y="0"/>
                </a:moveTo>
                <a:lnTo>
                  <a:pt x="216989" y="0"/>
                </a:lnTo>
                <a:lnTo>
                  <a:pt x="216989" y="173536"/>
                </a:lnTo>
                <a:lnTo>
                  <a:pt x="0" y="17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3" r="-10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TextBox 43"/>
          <p:cNvSpPr txBox="1"/>
          <p:nvPr/>
        </p:nvSpPr>
        <p:spPr>
          <a:xfrm>
            <a:off x="1556299" y="8502701"/>
            <a:ext cx="15565936" cy="63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3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Observação Importante:</a:t>
            </a:r>
            <a:r>
              <a:rPr lang="en-US" sz="131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Como esta é a fase de qualificação, os dados [já foram/estão sendo/serão] coletados conforme cronograma apresentado. Os verbos utilizados refletem o estágio atual de desenvolvimento da pesquisa.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095" y="873328"/>
            <a:ext cx="3409359" cy="44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CRONOGRAMA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9095" y="1363418"/>
            <a:ext cx="4022379" cy="35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Fases da Pesquisa - Ano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9095" y="1870767"/>
            <a:ext cx="1660980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desenvolvimento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mestrado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segue um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planejamento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rigoroso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distribuído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construção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execução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Cada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etapa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contempla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atividades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específicas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prazos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definidos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assegurando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cumprimento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 tempo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previsto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333" y="2502989"/>
            <a:ext cx="16619334" cy="6837016"/>
            <a:chOff x="0" y="0"/>
            <a:chExt cx="22159112" cy="91160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9088" cy="9116060"/>
            </a:xfrm>
            <a:custGeom>
              <a:avLst/>
              <a:gdLst/>
              <a:ahLst/>
              <a:cxnLst/>
              <a:rect l="l" t="t" r="r" b="b"/>
              <a:pathLst>
                <a:path w="22159088" h="9116060">
                  <a:moveTo>
                    <a:pt x="0" y="170053"/>
                  </a:moveTo>
                  <a:cubicBezTo>
                    <a:pt x="0" y="76073"/>
                    <a:pt x="76200" y="0"/>
                    <a:pt x="170180" y="0"/>
                  </a:cubicBezTo>
                  <a:lnTo>
                    <a:pt x="21988907" y="0"/>
                  </a:lnTo>
                  <a:lnTo>
                    <a:pt x="21988907" y="6350"/>
                  </a:lnTo>
                  <a:lnTo>
                    <a:pt x="21988907" y="0"/>
                  </a:lnTo>
                  <a:cubicBezTo>
                    <a:pt x="22082888" y="0"/>
                    <a:pt x="22159088" y="76073"/>
                    <a:pt x="22159088" y="170053"/>
                  </a:cubicBezTo>
                  <a:lnTo>
                    <a:pt x="22152738" y="170053"/>
                  </a:lnTo>
                  <a:lnTo>
                    <a:pt x="22159088" y="170053"/>
                  </a:lnTo>
                  <a:lnTo>
                    <a:pt x="22159088" y="8946007"/>
                  </a:lnTo>
                  <a:lnTo>
                    <a:pt x="22152738" y="8946007"/>
                  </a:lnTo>
                  <a:lnTo>
                    <a:pt x="22159088" y="8946007"/>
                  </a:lnTo>
                  <a:cubicBezTo>
                    <a:pt x="22159088" y="9039860"/>
                    <a:pt x="22082888" y="9116060"/>
                    <a:pt x="21988907" y="9116060"/>
                  </a:cubicBezTo>
                  <a:lnTo>
                    <a:pt x="21988907" y="9109710"/>
                  </a:lnTo>
                  <a:lnTo>
                    <a:pt x="21988907" y="9116060"/>
                  </a:lnTo>
                  <a:lnTo>
                    <a:pt x="170180" y="9116060"/>
                  </a:lnTo>
                  <a:lnTo>
                    <a:pt x="170180" y="9109710"/>
                  </a:lnTo>
                  <a:lnTo>
                    <a:pt x="170180" y="9116060"/>
                  </a:lnTo>
                  <a:cubicBezTo>
                    <a:pt x="76200" y="9116060"/>
                    <a:pt x="0" y="9039860"/>
                    <a:pt x="0" y="8946007"/>
                  </a:cubicBezTo>
                  <a:lnTo>
                    <a:pt x="0" y="170053"/>
                  </a:lnTo>
                  <a:lnTo>
                    <a:pt x="6350" y="170053"/>
                  </a:lnTo>
                  <a:lnTo>
                    <a:pt x="0" y="170053"/>
                  </a:lnTo>
                  <a:moveTo>
                    <a:pt x="12700" y="170053"/>
                  </a:moveTo>
                  <a:lnTo>
                    <a:pt x="12700" y="8946007"/>
                  </a:lnTo>
                  <a:lnTo>
                    <a:pt x="6350" y="8946007"/>
                  </a:lnTo>
                  <a:lnTo>
                    <a:pt x="12700" y="8946007"/>
                  </a:lnTo>
                  <a:cubicBezTo>
                    <a:pt x="12700" y="9032875"/>
                    <a:pt x="83185" y="9103360"/>
                    <a:pt x="170180" y="9103360"/>
                  </a:cubicBezTo>
                  <a:lnTo>
                    <a:pt x="21988907" y="9103360"/>
                  </a:lnTo>
                  <a:cubicBezTo>
                    <a:pt x="22075902" y="9103360"/>
                    <a:pt x="22146388" y="9032875"/>
                    <a:pt x="22146388" y="8946007"/>
                  </a:cubicBezTo>
                  <a:lnTo>
                    <a:pt x="22146388" y="170053"/>
                  </a:lnTo>
                  <a:cubicBezTo>
                    <a:pt x="22146388" y="83185"/>
                    <a:pt x="22075902" y="12700"/>
                    <a:pt x="21988907" y="12700"/>
                  </a:cubicBezTo>
                  <a:lnTo>
                    <a:pt x="170180" y="12700"/>
                  </a:lnTo>
                  <a:lnTo>
                    <a:pt x="170180" y="6350"/>
                  </a:lnTo>
                  <a:lnTo>
                    <a:pt x="170180" y="12700"/>
                  </a:lnTo>
                  <a:cubicBezTo>
                    <a:pt x="83185" y="12700"/>
                    <a:pt x="12700" y="83185"/>
                    <a:pt x="12700" y="170053"/>
                  </a:cubicBezTo>
                  <a:close/>
                </a:path>
              </a:pathLst>
            </a:custGeom>
            <a:solidFill>
              <a:srgbClr val="000000">
                <a:alpha val="392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8620" y="2517277"/>
            <a:ext cx="16590759" cy="400498"/>
            <a:chOff x="0" y="0"/>
            <a:chExt cx="22121012" cy="533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5838" y="256088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Fases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2020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6179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FEV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033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4449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ABR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38657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32816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25338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17859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AGO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10380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02901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95422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NOV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87952" y="256088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DEZ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8620" y="2917774"/>
            <a:ext cx="16590759" cy="400498"/>
            <a:chOff x="0" y="0"/>
            <a:chExt cx="22121012" cy="5339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85838" y="2961380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CONSTRUÇÃO DO PROJETO DE PESQUISA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39095" y="3320493"/>
            <a:ext cx="16590741" cy="400527"/>
            <a:chOff x="-12700" y="2961"/>
            <a:chExt cx="22120988" cy="534036"/>
          </a:xfrm>
        </p:grpSpPr>
        <p:sp>
          <p:nvSpPr>
            <p:cNvPr id="26" name="Freeform 26"/>
            <p:cNvSpPr/>
            <p:nvPr/>
          </p:nvSpPr>
          <p:spPr>
            <a:xfrm>
              <a:off x="-12700" y="2961"/>
              <a:ext cx="22120988" cy="534036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5838" y="336187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62020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56179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5033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4449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38657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32816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25338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17859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48620" y="3718770"/>
            <a:ext cx="16590759" cy="400498"/>
            <a:chOff x="0" y="0"/>
            <a:chExt cx="22121012" cy="5339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5838" y="3762375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Escolha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tema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62020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56179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65033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4449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438657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32816" y="3762375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48620" y="4119267"/>
            <a:ext cx="16590759" cy="400498"/>
            <a:chOff x="0" y="0"/>
            <a:chExt cx="22121012" cy="5339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85838" y="4162873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544498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438657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48620" y="4519765"/>
            <a:ext cx="16590759" cy="400498"/>
            <a:chOff x="0" y="0"/>
            <a:chExt cx="22121012" cy="53399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985838" y="456337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Delimitação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438657" y="4563370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32816" y="456337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848620" y="4920253"/>
            <a:ext cx="16590759" cy="400498"/>
            <a:chOff x="0" y="0"/>
            <a:chExt cx="22121012" cy="53399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85838" y="496386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1332816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225338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848620" y="5320751"/>
            <a:ext cx="16590759" cy="400498"/>
            <a:chOff x="0" y="0"/>
            <a:chExt cx="22121012" cy="53399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985838" y="536436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225338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117859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848620" y="5721248"/>
            <a:ext cx="16590759" cy="400498"/>
            <a:chOff x="0" y="0"/>
            <a:chExt cx="22121012" cy="533997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985838" y="5764854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Seleção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métodos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técnicas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3117859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010380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848620" y="6121746"/>
            <a:ext cx="16590759" cy="400498"/>
            <a:chOff x="0" y="0"/>
            <a:chExt cx="22121012" cy="53399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85838" y="616535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4010380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902901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795422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848620" y="6522244"/>
            <a:ext cx="16590759" cy="400498"/>
            <a:chOff x="0" y="0"/>
            <a:chExt cx="22121012" cy="53399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985838" y="6565849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QUALIFICAÇÃO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848620" y="6922741"/>
            <a:ext cx="16590759" cy="400498"/>
            <a:chOff x="0" y="0"/>
            <a:chExt cx="22121012" cy="53399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985838" y="696634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6687952" y="6966347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848620" y="7323239"/>
            <a:ext cx="16590759" cy="400498"/>
            <a:chOff x="0" y="0"/>
            <a:chExt cx="22121012" cy="53399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985838" y="7366845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EXECUÇÃO DA PESQUISA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848620" y="7723737"/>
            <a:ext cx="16590759" cy="400498"/>
            <a:chOff x="0" y="0"/>
            <a:chExt cx="22121012" cy="533997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985838" y="776734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contínua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862020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56179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65033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54449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438657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332816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2225338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3117859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4010380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902901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5795422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6687952" y="776734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848620" y="8124234"/>
            <a:ext cx="16590759" cy="400498"/>
            <a:chOff x="0" y="0"/>
            <a:chExt cx="22121012" cy="533997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985838" y="816784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795422" y="816784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6687952" y="8167840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848620" y="8524723"/>
            <a:ext cx="16590759" cy="400498"/>
            <a:chOff x="0" y="0"/>
            <a:chExt cx="22121012" cy="533997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985838" y="856832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Tratamento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6687952" y="8568328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848620" y="8925220"/>
            <a:ext cx="16590759" cy="400498"/>
            <a:chOff x="0" y="0"/>
            <a:chExt cx="22121012" cy="533997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985838" y="896882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6687952" y="8968826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39095" y="9440913"/>
            <a:ext cx="16609809" cy="2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Nota: O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cronograma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ser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adaptado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base individual da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cada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aluno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(a).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48683"/>
            <a:ext cx="7970339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091776"/>
            <a:ext cx="7357167" cy="54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Achados Preliminares da Pesquisa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2868511"/>
            <a:ext cx="1630352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Na fase de qualificação, quando houver resultados preliminares, estes devem ser apresentados, pois oferecem indicações relevantes sobre as tendências dos dados e a viabilidade da pesquisa. Os achados iniciais devem ser organizados de forma sintética, com prioridade para visualizações gráficas, a fim de facilitar a compreensão e a discussão com a banca examinadora.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Achados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868761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Identificação de [padrões/tendências específicas] nos dados preliminares analisados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617216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Observação de [características relevantes] na população/fenômeno estudado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6365672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Evidências que corroboram/refutam [hipóteses iniciais]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6776742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Emergência de [aspectos não antecipados] que merecem investigação aprofundada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10700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Discussão Inicial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10700" y="4868761"/>
            <a:ext cx="7894587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resultados preliminares dialogam com a literatura científica, especialmente com [autores/estudos relevantes]. As evidências iniciais sugerem [interpretação provisória], embora seja necessário aprofundar as análises para conclusões definitivas. Aspectos metodológicos como [mencionar pontos relevantes] foram considerados na interpretação dos dados.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7848152"/>
            <a:ext cx="16303523" cy="1570730"/>
            <a:chOff x="0" y="0"/>
            <a:chExt cx="21738031" cy="20943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38082" cy="2094357"/>
            </a:xfrm>
            <a:custGeom>
              <a:avLst/>
              <a:gdLst/>
              <a:ahLst/>
              <a:cxnLst/>
              <a:rect l="l" t="t" r="r" b="b"/>
              <a:pathLst>
                <a:path w="21738082" h="2094357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841246"/>
                  </a:lnTo>
                  <a:cubicBezTo>
                    <a:pt x="21738082" y="1980946"/>
                    <a:pt x="21624798" y="2094357"/>
                    <a:pt x="21484971" y="2094357"/>
                  </a:cubicBezTo>
                  <a:lnTo>
                    <a:pt x="253111" y="2094357"/>
                  </a:lnTo>
                  <a:cubicBezTo>
                    <a:pt x="113411" y="2094357"/>
                    <a:pt x="0" y="1981073"/>
                    <a:pt x="0" y="1841246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 descr="preencoded.png"/>
          <p:cNvSpPr/>
          <p:nvPr/>
        </p:nvSpPr>
        <p:spPr>
          <a:xfrm>
            <a:off x="1202979" y="8155781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677295" y="802585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Importante: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Os resultados apresentados são preliminares e parciais. A análise completa será desenvolvida após a conclusão da coleta de dados e aplicação de todos os procedimentos analíticos previstos na metodologia. Tabelas, gráficos e quadros detalhados estão disponíveis no documento completo de qualificação.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1343" y="1170984"/>
            <a:ext cx="5576888" cy="71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CONCLUSÃO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1343" y="2782643"/>
            <a:ext cx="16305314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Ao finalizar esta apresentação de qualificação, deve-se retomar os objetivos definidos na introdução para avaliar o andamento da pesquisa e delinear as próximas etapas. Este momento de reflexão crítica é fundamental para consolidar os avanços alcançados e identificar os desafios que ainda se apresentam no desenvolvimento do projeto de doutorado.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1342" y="4132812"/>
            <a:ext cx="456457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1343" y="4540301"/>
            <a:ext cx="8041186" cy="28575"/>
            <a:chOff x="0" y="0"/>
            <a:chExt cx="10721581" cy="38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91343" y="4708922"/>
            <a:ext cx="3321691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Avaliação dos Objetivos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1343" y="5105552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propostos estão sendo/foram [alcançados/parcialmente alcançados], conforme demonstrado pelos [resultados preliminares/avanços metodológicos] apresentados. Especificamente, [detalhar conquistas em relação a cada objetivo específico].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5471" y="4132812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255471" y="4540301"/>
            <a:ext cx="8041186" cy="28575"/>
            <a:chOff x="0" y="0"/>
            <a:chExt cx="10721581" cy="3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55471" y="4708922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Obtidos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5471" y="5105552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principais resultados incluem [sintetizar achados mais relevantes], que contribuem para [impactos teóricos e práticos]. Estes achados foram alcançados através de [descrever brevemente como os resultados foram obtidos].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343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1343" y="7359406"/>
            <a:ext cx="8041186" cy="28575"/>
            <a:chOff x="0" y="0"/>
            <a:chExt cx="10721581" cy="38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1343" y="7528027"/>
            <a:ext cx="3052172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Desafios e Limitações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1343" y="7924648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Aspectos que limitaram ou desafiaram o desenvolvimento da pesquisa: [dificuldades de acesso/complexidade metodológica/limitações de recursos/questões contextuais da Amazônia]. Estratégias adotadas para mitigar estes desafios incluíram [descrever soluções].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55471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255471" y="7359406"/>
            <a:ext cx="8041186" cy="28575"/>
            <a:chOff x="0" y="0"/>
            <a:chExt cx="10721581" cy="38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55471" y="7528027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Próximos Passos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55471" y="7924648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 etapas subsequentes contemplam [análises adicionais/coleta de dados complementares/aprofundamento teórico], visando robustecer as conclusões e ampliar as contribuições científicas desta tese de doutorado.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0349" y="1009650"/>
            <a:ext cx="4685258" cy="75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REFERÊNCIAS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5883735"/>
            <a:ext cx="16303523" cy="40481"/>
            <a:chOff x="0" y="0"/>
            <a:chExt cx="21738031" cy="53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38082" cy="53975"/>
            </a:xfrm>
            <a:custGeom>
              <a:avLst/>
              <a:gdLst/>
              <a:ahLst/>
              <a:cxnLst/>
              <a:rect l="l" t="t" r="r" b="b"/>
              <a:pathLst>
                <a:path w="21738082" h="53975">
                  <a:moveTo>
                    <a:pt x="0" y="0"/>
                  </a:moveTo>
                  <a:lnTo>
                    <a:pt x="21738082" y="0"/>
                  </a:lnTo>
                  <a:lnTo>
                    <a:pt x="21738082" y="53975"/>
                  </a:lnTo>
                  <a:lnTo>
                    <a:pt x="0" y="53975"/>
                  </a:lnTo>
                  <a:close/>
                </a:path>
              </a:pathLst>
            </a:custGeom>
            <a:solidFill>
              <a:srgbClr val="405449">
                <a:alpha val="24706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2238" y="6203156"/>
            <a:ext cx="16303523" cy="1450924"/>
            <a:chOff x="0" y="0"/>
            <a:chExt cx="21738031" cy="19345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37955" cy="1934591"/>
            </a:xfrm>
            <a:custGeom>
              <a:avLst/>
              <a:gdLst/>
              <a:ahLst/>
              <a:cxnLst/>
              <a:rect l="l" t="t" r="r" b="b"/>
              <a:pathLst>
                <a:path w="21737955" h="1934591">
                  <a:moveTo>
                    <a:pt x="0" y="297688"/>
                  </a:moveTo>
                  <a:cubicBezTo>
                    <a:pt x="0" y="133350"/>
                    <a:pt x="133350" y="0"/>
                    <a:pt x="297688" y="0"/>
                  </a:cubicBezTo>
                  <a:lnTo>
                    <a:pt x="21440267" y="0"/>
                  </a:lnTo>
                  <a:cubicBezTo>
                    <a:pt x="21604731" y="0"/>
                    <a:pt x="21737955" y="133350"/>
                    <a:pt x="21737955" y="297688"/>
                  </a:cubicBezTo>
                  <a:lnTo>
                    <a:pt x="21737955" y="1636903"/>
                  </a:lnTo>
                  <a:cubicBezTo>
                    <a:pt x="21737955" y="1801368"/>
                    <a:pt x="21604605" y="1934591"/>
                    <a:pt x="21440267" y="1934591"/>
                  </a:cubicBezTo>
                  <a:lnTo>
                    <a:pt x="297688" y="1934591"/>
                  </a:lnTo>
                  <a:cubicBezTo>
                    <a:pt x="133350" y="1934591"/>
                    <a:pt x="0" y="1801241"/>
                    <a:pt x="0" y="1636903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preencoded.png"/>
          <p:cNvSpPr/>
          <p:nvPr/>
        </p:nvSpPr>
        <p:spPr>
          <a:xfrm>
            <a:off x="1240184" y="6562725"/>
            <a:ext cx="310010" cy="247945"/>
          </a:xfrm>
          <a:custGeom>
            <a:avLst/>
            <a:gdLst/>
            <a:ahLst/>
            <a:cxnLst/>
            <a:rect l="l" t="t" r="r" b="b"/>
            <a:pathLst>
              <a:path w="310010" h="247945">
                <a:moveTo>
                  <a:pt x="0" y="0"/>
                </a:moveTo>
                <a:lnTo>
                  <a:pt x="310010" y="0"/>
                </a:lnTo>
                <a:lnTo>
                  <a:pt x="310010" y="247945"/>
                </a:lnTo>
                <a:lnTo>
                  <a:pt x="0" y="24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5" r="-7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798139" y="6417764"/>
            <a:ext cx="15249677" cy="88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Esta seção apresenta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todas as fontes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citadas ao longo da apresentação, organizadas alfabeticamente segundo as normas da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ABNT NBR 6023:2018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1445</Words>
  <Application>Microsoft Office PowerPoint</Application>
  <PresentationFormat>Personalizar</PresentationFormat>
  <Paragraphs>191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Fraunces Light</vt:lpstr>
      <vt:lpstr>Calibri</vt:lpstr>
      <vt:lpstr>Arial</vt:lpstr>
      <vt:lpstr>Fraunces Bold</vt:lpstr>
      <vt:lpstr>Arimo</vt:lpstr>
      <vt:lpstr>Arimo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qualificação - DASPAM</dc:title>
  <dc:creator>Debora da Silva Rocha</dc:creator>
  <cp:lastModifiedBy>Debora da Silva Rocha</cp:lastModifiedBy>
  <cp:revision>9</cp:revision>
  <dcterms:created xsi:type="dcterms:W3CDTF">2006-08-16T00:00:00Z</dcterms:created>
  <dcterms:modified xsi:type="dcterms:W3CDTF">2026-01-14T19:30:02Z</dcterms:modified>
  <dc:identifier>DAG971Bizjc</dc:identifier>
</cp:coreProperties>
</file>