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Fraunces Bold" panose="020B0604020202020204" charset="0"/>
      <p:regular r:id="rId14"/>
    </p:embeddedFont>
    <p:embeddedFont>
      <p:font typeface="Fraunces 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78" autoAdjust="0"/>
  </p:normalViewPr>
  <p:slideViewPr>
    <p:cSldViewPr>
      <p:cViewPr varScale="1">
        <p:scale>
          <a:sx n="70" d="100"/>
          <a:sy n="70" d="100"/>
        </p:scale>
        <p:origin x="23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3324" y="3034608"/>
            <a:ext cx="1559243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3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ASSOCIAÇÃO ENTRE INSTITUTO LEÔNIDAS &amp; MARIA DEANE (ILMD/FIOCRUZ), UNIVERSIDADE FEDERAL DO AMAZONAS (UFAM) E UNIVERSIDADE DO ESTADO DO AMAZONAS (UEA)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70821" y="3899088"/>
            <a:ext cx="976223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3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 DOUTORADO EM SAÚDE PÚBLICA NA AMAZÔNIA (DASPAM)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5777" y="5057724"/>
            <a:ext cx="16303523" cy="63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1"/>
              </a:lnSpc>
            </a:pPr>
            <a:r>
              <a:rPr lang="en-US" sz="32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Título:</a:t>
            </a:r>
            <a:r>
              <a:rPr lang="en-US" sz="32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[Subtítulo do projeto]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6356299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Discente: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Nome completo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5777" y="7034014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Orientador(a):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Prof. Dr. Nome completo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8605325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MANAUS-AM | ano</a:t>
            </a:r>
          </a:p>
        </p:txBody>
      </p:sp>
      <p:sp>
        <p:nvSpPr>
          <p:cNvPr id="8" name="Freeform 8" descr="preencoded.png"/>
          <p:cNvSpPr/>
          <p:nvPr/>
        </p:nvSpPr>
        <p:spPr>
          <a:xfrm>
            <a:off x="4816751" y="1026699"/>
            <a:ext cx="9365581" cy="1414341"/>
          </a:xfrm>
          <a:custGeom>
            <a:avLst/>
            <a:gdLst/>
            <a:ahLst/>
            <a:cxnLst/>
            <a:rect l="l" t="t" r="r" b="b"/>
            <a:pathLst>
              <a:path w="9365581" h="1414341">
                <a:moveTo>
                  <a:pt x="0" y="0"/>
                </a:moveTo>
                <a:lnTo>
                  <a:pt x="9365582" y="0"/>
                </a:lnTo>
                <a:lnTo>
                  <a:pt x="9365582" y="1414341"/>
                </a:lnTo>
                <a:lnTo>
                  <a:pt x="0" y="14143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8" b="-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955777" y="7711729"/>
            <a:ext cx="16303523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Coorientador(a):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Prof. Dr. Nome completo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431874"/>
            <a:ext cx="5581945" cy="71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INTRODUÇÃO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2238" y="2706738"/>
            <a:ext cx="2790977" cy="34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Justificativa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238" y="3183436"/>
            <a:ext cx="7879404" cy="176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Informe a relevância científica (como vai contribuir para o avanço de conhecimento na área, identificando lacunas teóricas ou empíricas que serão preenchidas). Apresente o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ineditismo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ou a contribuição original que sua Tese oferece ao campo de estudo. Explique o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impacto prático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pesquisa para a sociedade, comunidades específicas ou políticas públicas.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5170284"/>
            <a:ext cx="7879404" cy="70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Demonstre como os resultados podem ser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aplicados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melhorar situações concretas ou subsidiar tomadas de decisão.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25883" y="2706738"/>
            <a:ext cx="3343866" cy="34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Foco e Problematização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25883" y="3183436"/>
            <a:ext cx="7879404" cy="70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Este projeto de qualificação concentra-se em [descrever o foco específico da pesquisa]. A problemática central envolve [descrever a problematização].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7099" y="6757245"/>
            <a:ext cx="5495630" cy="42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6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Questão Norteadora da Pesquisa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7099" y="7424890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[Inserir aqui a questão norteadora que orienta toda a investigação científica deste projeto de doutorado]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099" y="8033147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Formule a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pergunta central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que sua pesquisa busca responder de forma clara e objetiva.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7099" y="8641404"/>
            <a:ext cx="15968662" cy="357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questão deve ser </a:t>
            </a:r>
            <a:r>
              <a:rPr lang="en-US" sz="1750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viável, relevante e delimitada</a:t>
            </a: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orientando todo o desenvolvimento da investigação.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238" y="6431909"/>
            <a:ext cx="28575" cy="2913012"/>
            <a:chOff x="0" y="0"/>
            <a:chExt cx="38100" cy="38840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100" cy="3884041"/>
            </a:xfrm>
            <a:custGeom>
              <a:avLst/>
              <a:gdLst/>
              <a:ahLst/>
              <a:cxnLst/>
              <a:rect l="l" t="t" r="r" b="b"/>
              <a:pathLst>
                <a:path w="38100" h="3884041">
                  <a:moveTo>
                    <a:pt x="0" y="0"/>
                  </a:moveTo>
                  <a:lnTo>
                    <a:pt x="38100" y="0"/>
                  </a:lnTo>
                  <a:lnTo>
                    <a:pt x="38100" y="3884041"/>
                  </a:lnTo>
                  <a:lnTo>
                    <a:pt x="0" y="3884041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575044"/>
            <a:ext cx="7355977" cy="67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REVISÃO DE LITERATURA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2795883"/>
            <a:ext cx="5293966" cy="3365602"/>
            <a:chOff x="0" y="0"/>
            <a:chExt cx="7058622" cy="44874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58660" cy="4487545"/>
            </a:xfrm>
            <a:custGeom>
              <a:avLst/>
              <a:gdLst/>
              <a:ahLst/>
              <a:cxnLst/>
              <a:rect l="l" t="t" r="r" b="b"/>
              <a:pathLst>
                <a:path w="7058660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549" y="0"/>
                  </a:lnTo>
                  <a:cubicBezTo>
                    <a:pt x="6945249" y="0"/>
                    <a:pt x="7058660" y="113284"/>
                    <a:pt x="7058660" y="253111"/>
                  </a:cubicBezTo>
                  <a:lnTo>
                    <a:pt x="7058660" y="4234434"/>
                  </a:lnTo>
                  <a:cubicBezTo>
                    <a:pt x="7058660" y="4374134"/>
                    <a:pt x="6945376" y="4487545"/>
                    <a:pt x="6805549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2979" y="3006623"/>
            <a:ext cx="322644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Fundamentação Teórica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2979" y="3376765"/>
            <a:ext cx="487248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b="1" dirty="0" err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marcos</a:t>
            </a:r>
            <a:r>
              <a:rPr lang="en-US" sz="1625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625" b="1" dirty="0" err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teóricos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sustentam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sua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as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principais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escolas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pensamento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teorias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conceitos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fundamentam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625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problema</a:t>
            </a:r>
            <a:r>
              <a:rPr lang="en-US" sz="1625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2979" y="4852835"/>
            <a:ext cx="487248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Estabeleça o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diálogo teórico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entre diferentes autores e correntes, posicionando criticamente sua pesquisa neste campo.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96945" y="2795883"/>
            <a:ext cx="5293966" cy="3365602"/>
            <a:chOff x="0" y="0"/>
            <a:chExt cx="7058622" cy="44874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58660" cy="4487545"/>
            </a:xfrm>
            <a:custGeom>
              <a:avLst/>
              <a:gdLst/>
              <a:ahLst/>
              <a:cxnLst/>
              <a:rect l="l" t="t" r="r" b="b"/>
              <a:pathLst>
                <a:path w="7058660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549" y="0"/>
                  </a:lnTo>
                  <a:cubicBezTo>
                    <a:pt x="6945249" y="0"/>
                    <a:pt x="7058660" y="113284"/>
                    <a:pt x="7058660" y="253111"/>
                  </a:cubicBezTo>
                  <a:lnTo>
                    <a:pt x="7058660" y="4234434"/>
                  </a:lnTo>
                  <a:cubicBezTo>
                    <a:pt x="7058660" y="4374134"/>
                    <a:pt x="6945376" y="4487545"/>
                    <a:pt x="6805549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07686" y="3006623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Principais Autores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07686" y="3376765"/>
            <a:ext cx="4872485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Destaque os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autores clássicos e contemporâneos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que são referências essenciais na área. Justifique a escolha destes autores e explique suas contribuições específicas.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07686" y="5190230"/>
            <a:ext cx="4872485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Apresente como estes autores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dialogam com sua pesquisa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subsidiam sua análise empírica.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001652" y="2795883"/>
            <a:ext cx="5294109" cy="3365602"/>
            <a:chOff x="0" y="0"/>
            <a:chExt cx="7058812" cy="44874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58914" cy="4487545"/>
            </a:xfrm>
            <a:custGeom>
              <a:avLst/>
              <a:gdLst/>
              <a:ahLst/>
              <a:cxnLst/>
              <a:rect l="l" t="t" r="r" b="b"/>
              <a:pathLst>
                <a:path w="7058914" h="4487545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6805803" y="0"/>
                  </a:lnTo>
                  <a:cubicBezTo>
                    <a:pt x="6945503" y="0"/>
                    <a:pt x="7058914" y="113284"/>
                    <a:pt x="7058914" y="253111"/>
                  </a:cubicBezTo>
                  <a:lnTo>
                    <a:pt x="7058914" y="4234434"/>
                  </a:lnTo>
                  <a:cubicBezTo>
                    <a:pt x="7058914" y="4374134"/>
                    <a:pt x="6945630" y="4487545"/>
                    <a:pt x="6805803" y="4487545"/>
                  </a:cubicBezTo>
                  <a:lnTo>
                    <a:pt x="253111" y="4487545"/>
                  </a:lnTo>
                  <a:cubicBezTo>
                    <a:pt x="113411" y="4487545"/>
                    <a:pt x="0" y="4374261"/>
                    <a:pt x="0" y="4234434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12393" y="3006623"/>
            <a:ext cx="3783063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Evidências Contemporâneas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12393" y="3376765"/>
            <a:ext cx="487262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 da produção científica recente, destacando avanços metodológicos, lacunas identificadas e tendências da temática.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12393" y="4515441"/>
            <a:ext cx="4872628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Demonstre conhecimento sobre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estudos similares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já realizados, destacando suas contribuições e limitações.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2238" y="6372225"/>
            <a:ext cx="16303523" cy="1678629"/>
            <a:chOff x="0" y="0"/>
            <a:chExt cx="21738031" cy="22381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1738082" cy="2238248"/>
            </a:xfrm>
            <a:custGeom>
              <a:avLst/>
              <a:gdLst/>
              <a:ahLst/>
              <a:cxnLst/>
              <a:rect l="l" t="t" r="r" b="b"/>
              <a:pathLst>
                <a:path w="21738082" h="2238248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985137"/>
                  </a:lnTo>
                  <a:cubicBezTo>
                    <a:pt x="21738082" y="2124837"/>
                    <a:pt x="21624798" y="2238248"/>
                    <a:pt x="21484971" y="2238248"/>
                  </a:cubicBezTo>
                  <a:lnTo>
                    <a:pt x="253111" y="2238248"/>
                  </a:lnTo>
                  <a:cubicBezTo>
                    <a:pt x="113411" y="2238248"/>
                    <a:pt x="0" y="2124964"/>
                    <a:pt x="0" y="198513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02979" y="6582966"/>
            <a:ext cx="2951855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Lacunas Identificadas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2979" y="6953098"/>
            <a:ext cx="1588204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Explicite as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lacunas de conhecimento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identificadas na literatura revisada e demonstre como sua pesquisa contribui para preenchê-las.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2979" y="7417003"/>
            <a:ext cx="15882042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Esta seção conecta a revisão de literatura à </a:t>
            </a:r>
            <a:r>
              <a:rPr lang="en-US" sz="1625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justificativa da pesquisa</a:t>
            </a: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reforçando sua relevância científica.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92238" y="8288093"/>
            <a:ext cx="16303523" cy="1233335"/>
            <a:chOff x="0" y="0"/>
            <a:chExt cx="21738031" cy="164444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738082" cy="1644523"/>
            </a:xfrm>
            <a:custGeom>
              <a:avLst/>
              <a:gdLst/>
              <a:ahLst/>
              <a:cxnLst/>
              <a:rect l="l" t="t" r="r" b="b"/>
              <a:pathLst>
                <a:path w="21738082" h="1644523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391412"/>
                  </a:lnTo>
                  <a:cubicBezTo>
                    <a:pt x="21738082" y="1531112"/>
                    <a:pt x="21624798" y="1644523"/>
                    <a:pt x="21484971" y="1644523"/>
                  </a:cubicBezTo>
                  <a:lnTo>
                    <a:pt x="253111" y="1644523"/>
                  </a:lnTo>
                  <a:cubicBezTo>
                    <a:pt x="113411" y="1644523"/>
                    <a:pt x="0" y="1531239"/>
                    <a:pt x="0" y="1391412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" name="Freeform 25" descr="preencoded.png"/>
          <p:cNvSpPr/>
          <p:nvPr/>
        </p:nvSpPr>
        <p:spPr>
          <a:xfrm>
            <a:off x="1202979" y="8595722"/>
            <a:ext cx="263576" cy="210741"/>
          </a:xfrm>
          <a:custGeom>
            <a:avLst/>
            <a:gdLst/>
            <a:ahLst/>
            <a:cxnLst/>
            <a:rect l="l" t="t" r="r" b="b"/>
            <a:pathLst>
              <a:path w="263576" h="210741">
                <a:moveTo>
                  <a:pt x="0" y="0"/>
                </a:moveTo>
                <a:lnTo>
                  <a:pt x="263576" y="0"/>
                </a:lnTo>
                <a:lnTo>
                  <a:pt x="263576" y="210741"/>
                </a:lnTo>
                <a:lnTo>
                  <a:pt x="0" y="21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" r="-8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1677295" y="8465791"/>
            <a:ext cx="1540772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  <a:r>
              <a:rPr lang="en-US" sz="162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 referencial teórico apresentado na qualificação representa uma síntese dos principais conceitos e autores que embasam a pesquisa. A banca examinadora já teve acesso ao trabalho completo, permitindo focar nos aspectos mais relevantes para discussão.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382020"/>
            <a:ext cx="6202261" cy="794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2"/>
              </a:lnSpc>
            </a:pPr>
            <a:r>
              <a:rPr lang="en-US" sz="48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77951" y="2533945"/>
            <a:ext cx="8056359" cy="6950716"/>
            <a:chOff x="0" y="0"/>
            <a:chExt cx="10741812" cy="9267622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10703814" cy="9229471"/>
            </a:xfrm>
            <a:custGeom>
              <a:avLst/>
              <a:gdLst/>
              <a:ahLst/>
              <a:cxnLst/>
              <a:rect l="l" t="t" r="r" b="b"/>
              <a:pathLst>
                <a:path w="10703814" h="9229471">
                  <a:moveTo>
                    <a:pt x="0" y="297688"/>
                  </a:moveTo>
                  <a:cubicBezTo>
                    <a:pt x="0" y="133350"/>
                    <a:pt x="133350" y="0"/>
                    <a:pt x="297942" y="0"/>
                  </a:cubicBezTo>
                  <a:lnTo>
                    <a:pt x="10405873" y="0"/>
                  </a:lnTo>
                  <a:cubicBezTo>
                    <a:pt x="10570464" y="0"/>
                    <a:pt x="10703814" y="133350"/>
                    <a:pt x="10703814" y="297688"/>
                  </a:cubicBezTo>
                  <a:lnTo>
                    <a:pt x="10703814" y="8931783"/>
                  </a:lnTo>
                  <a:cubicBezTo>
                    <a:pt x="10703814" y="9096248"/>
                    <a:pt x="10570464" y="9229471"/>
                    <a:pt x="10405873" y="9229471"/>
                  </a:cubicBezTo>
                  <a:lnTo>
                    <a:pt x="297942" y="9229471"/>
                  </a:lnTo>
                  <a:cubicBezTo>
                    <a:pt x="133350" y="9229471"/>
                    <a:pt x="0" y="9096248"/>
                    <a:pt x="0" y="8931783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0741914" cy="9267571"/>
            </a:xfrm>
            <a:custGeom>
              <a:avLst/>
              <a:gdLst/>
              <a:ahLst/>
              <a:cxnLst/>
              <a:rect l="l" t="t" r="r" b="b"/>
              <a:pathLst>
                <a:path w="10741914" h="9267571">
                  <a:moveTo>
                    <a:pt x="0" y="316738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10424923" y="0"/>
                  </a:lnTo>
                  <a:lnTo>
                    <a:pt x="10424923" y="19050"/>
                  </a:lnTo>
                  <a:lnTo>
                    <a:pt x="10424923" y="0"/>
                  </a:lnTo>
                  <a:cubicBezTo>
                    <a:pt x="10599928" y="0"/>
                    <a:pt x="10741914" y="141859"/>
                    <a:pt x="10741914" y="316738"/>
                  </a:cubicBezTo>
                  <a:lnTo>
                    <a:pt x="10722864" y="316738"/>
                  </a:lnTo>
                  <a:lnTo>
                    <a:pt x="10741914" y="316738"/>
                  </a:lnTo>
                  <a:lnTo>
                    <a:pt x="10741914" y="8950833"/>
                  </a:lnTo>
                  <a:lnTo>
                    <a:pt x="10722864" y="8950833"/>
                  </a:lnTo>
                  <a:lnTo>
                    <a:pt x="10741914" y="8950833"/>
                  </a:lnTo>
                  <a:cubicBezTo>
                    <a:pt x="10741914" y="9125839"/>
                    <a:pt x="10600055" y="9267571"/>
                    <a:pt x="10424923" y="9267571"/>
                  </a:cubicBezTo>
                  <a:lnTo>
                    <a:pt x="10424923" y="9248521"/>
                  </a:lnTo>
                  <a:lnTo>
                    <a:pt x="10424923" y="9267571"/>
                  </a:lnTo>
                  <a:lnTo>
                    <a:pt x="316992" y="9267571"/>
                  </a:lnTo>
                  <a:lnTo>
                    <a:pt x="316992" y="9248521"/>
                  </a:lnTo>
                  <a:lnTo>
                    <a:pt x="316992" y="9267571"/>
                  </a:lnTo>
                  <a:cubicBezTo>
                    <a:pt x="141859" y="9267571"/>
                    <a:pt x="0" y="9125839"/>
                    <a:pt x="0" y="8950833"/>
                  </a:cubicBezTo>
                  <a:lnTo>
                    <a:pt x="0" y="316738"/>
                  </a:lnTo>
                  <a:lnTo>
                    <a:pt x="19050" y="316738"/>
                  </a:lnTo>
                  <a:lnTo>
                    <a:pt x="0" y="316738"/>
                  </a:lnTo>
                  <a:moveTo>
                    <a:pt x="38100" y="316738"/>
                  </a:moveTo>
                  <a:lnTo>
                    <a:pt x="38100" y="8950833"/>
                  </a:lnTo>
                  <a:lnTo>
                    <a:pt x="19050" y="8950833"/>
                  </a:lnTo>
                  <a:lnTo>
                    <a:pt x="38100" y="8950833"/>
                  </a:lnTo>
                  <a:cubicBezTo>
                    <a:pt x="38100" y="9104757"/>
                    <a:pt x="162941" y="9229471"/>
                    <a:pt x="316992" y="9229471"/>
                  </a:cubicBezTo>
                  <a:lnTo>
                    <a:pt x="10424923" y="9229471"/>
                  </a:lnTo>
                  <a:cubicBezTo>
                    <a:pt x="10578974" y="9229471"/>
                    <a:pt x="10703814" y="9104630"/>
                    <a:pt x="10703814" y="8950833"/>
                  </a:cubicBezTo>
                  <a:lnTo>
                    <a:pt x="10703814" y="316738"/>
                  </a:lnTo>
                  <a:cubicBezTo>
                    <a:pt x="10703687" y="162941"/>
                    <a:pt x="10578846" y="38100"/>
                    <a:pt x="10424795" y="38100"/>
                  </a:cubicBezTo>
                  <a:lnTo>
                    <a:pt x="316992" y="38100"/>
                  </a:lnTo>
                  <a:lnTo>
                    <a:pt x="316992" y="19050"/>
                  </a:lnTo>
                  <a:lnTo>
                    <a:pt x="316992" y="38100"/>
                  </a:lnTo>
                  <a:cubicBezTo>
                    <a:pt x="162941" y="38100"/>
                    <a:pt x="38100" y="162941"/>
                    <a:pt x="38100" y="316738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0813" y="2576808"/>
            <a:ext cx="7970634" cy="744141"/>
            <a:chOff x="0" y="0"/>
            <a:chExt cx="10627512" cy="9921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27487" cy="992124"/>
            </a:xfrm>
            <a:custGeom>
              <a:avLst/>
              <a:gdLst/>
              <a:ahLst/>
              <a:cxnLst/>
              <a:rect l="l" t="t" r="r" b="b"/>
              <a:pathLst>
                <a:path w="10627487" h="992124">
                  <a:moveTo>
                    <a:pt x="0" y="251968"/>
                  </a:moveTo>
                  <a:cubicBezTo>
                    <a:pt x="0" y="112776"/>
                    <a:pt x="112776" y="0"/>
                    <a:pt x="251968" y="0"/>
                  </a:cubicBezTo>
                  <a:lnTo>
                    <a:pt x="10375519" y="0"/>
                  </a:lnTo>
                  <a:cubicBezTo>
                    <a:pt x="10514711" y="0"/>
                    <a:pt x="10627487" y="112776"/>
                    <a:pt x="10627487" y="251968"/>
                  </a:cubicBezTo>
                  <a:lnTo>
                    <a:pt x="10627487" y="740156"/>
                  </a:lnTo>
                  <a:cubicBezTo>
                    <a:pt x="10627487" y="879348"/>
                    <a:pt x="10514711" y="992124"/>
                    <a:pt x="10375519" y="992124"/>
                  </a:cubicBezTo>
                  <a:lnTo>
                    <a:pt x="251968" y="992124"/>
                  </a:lnTo>
                  <a:cubicBezTo>
                    <a:pt x="112776" y="992251"/>
                    <a:pt x="0" y="879348"/>
                    <a:pt x="0" y="740156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88778" y="3524871"/>
            <a:ext cx="2634704" cy="44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 Geral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8759" y="4087568"/>
            <a:ext cx="747474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 objetivo geral deve expressar de forma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clara e sintética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 propósito central da tese. Utilize verbos no infinitivo que indiquem a ação principal da pesquisa.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8759" y="5427164"/>
            <a:ext cx="7474744" cy="116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Deve ser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amplo o suficiente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abranger todo o escopo do trabalho, mas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específico o suficiente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ser alcançável dentro dos limites temporais e metodológicos do doutorado.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253690" y="2533945"/>
            <a:ext cx="8056359" cy="6950716"/>
            <a:chOff x="0" y="0"/>
            <a:chExt cx="10741812" cy="9267622"/>
          </a:xfrm>
        </p:grpSpPr>
        <p:sp>
          <p:nvSpPr>
            <p:cNvPr id="12" name="Freeform 12"/>
            <p:cNvSpPr/>
            <p:nvPr/>
          </p:nvSpPr>
          <p:spPr>
            <a:xfrm>
              <a:off x="19050" y="19050"/>
              <a:ext cx="10703814" cy="9229471"/>
            </a:xfrm>
            <a:custGeom>
              <a:avLst/>
              <a:gdLst/>
              <a:ahLst/>
              <a:cxnLst/>
              <a:rect l="l" t="t" r="r" b="b"/>
              <a:pathLst>
                <a:path w="10703814" h="9229471">
                  <a:moveTo>
                    <a:pt x="0" y="297688"/>
                  </a:moveTo>
                  <a:cubicBezTo>
                    <a:pt x="0" y="133350"/>
                    <a:pt x="133350" y="0"/>
                    <a:pt x="297942" y="0"/>
                  </a:cubicBezTo>
                  <a:lnTo>
                    <a:pt x="10405873" y="0"/>
                  </a:lnTo>
                  <a:cubicBezTo>
                    <a:pt x="10570464" y="0"/>
                    <a:pt x="10703814" y="133350"/>
                    <a:pt x="10703814" y="297688"/>
                  </a:cubicBezTo>
                  <a:lnTo>
                    <a:pt x="10703814" y="8931783"/>
                  </a:lnTo>
                  <a:cubicBezTo>
                    <a:pt x="10703814" y="9096248"/>
                    <a:pt x="10570464" y="9229471"/>
                    <a:pt x="10405873" y="9229471"/>
                  </a:cubicBezTo>
                  <a:lnTo>
                    <a:pt x="297942" y="9229471"/>
                  </a:lnTo>
                  <a:cubicBezTo>
                    <a:pt x="133350" y="9229471"/>
                    <a:pt x="0" y="9096248"/>
                    <a:pt x="0" y="8931783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0741914" cy="9267571"/>
            </a:xfrm>
            <a:custGeom>
              <a:avLst/>
              <a:gdLst/>
              <a:ahLst/>
              <a:cxnLst/>
              <a:rect l="l" t="t" r="r" b="b"/>
              <a:pathLst>
                <a:path w="10741914" h="9267571">
                  <a:moveTo>
                    <a:pt x="0" y="316738"/>
                  </a:moveTo>
                  <a:cubicBezTo>
                    <a:pt x="0" y="141859"/>
                    <a:pt x="141859" y="0"/>
                    <a:pt x="316992" y="0"/>
                  </a:cubicBezTo>
                  <a:lnTo>
                    <a:pt x="10424923" y="0"/>
                  </a:lnTo>
                  <a:lnTo>
                    <a:pt x="10424923" y="19050"/>
                  </a:lnTo>
                  <a:lnTo>
                    <a:pt x="10424923" y="0"/>
                  </a:lnTo>
                  <a:cubicBezTo>
                    <a:pt x="10599928" y="0"/>
                    <a:pt x="10741914" y="141859"/>
                    <a:pt x="10741914" y="316738"/>
                  </a:cubicBezTo>
                  <a:lnTo>
                    <a:pt x="10722864" y="316738"/>
                  </a:lnTo>
                  <a:lnTo>
                    <a:pt x="10741914" y="316738"/>
                  </a:lnTo>
                  <a:lnTo>
                    <a:pt x="10741914" y="8950833"/>
                  </a:lnTo>
                  <a:lnTo>
                    <a:pt x="10722864" y="8950833"/>
                  </a:lnTo>
                  <a:lnTo>
                    <a:pt x="10741914" y="8950833"/>
                  </a:lnTo>
                  <a:cubicBezTo>
                    <a:pt x="10741914" y="9125839"/>
                    <a:pt x="10600055" y="9267571"/>
                    <a:pt x="10424923" y="9267571"/>
                  </a:cubicBezTo>
                  <a:lnTo>
                    <a:pt x="10424923" y="9248521"/>
                  </a:lnTo>
                  <a:lnTo>
                    <a:pt x="10424923" y="9267571"/>
                  </a:lnTo>
                  <a:lnTo>
                    <a:pt x="316992" y="9267571"/>
                  </a:lnTo>
                  <a:lnTo>
                    <a:pt x="316992" y="9248521"/>
                  </a:lnTo>
                  <a:lnTo>
                    <a:pt x="316992" y="9267571"/>
                  </a:lnTo>
                  <a:cubicBezTo>
                    <a:pt x="141859" y="9267571"/>
                    <a:pt x="0" y="9125839"/>
                    <a:pt x="0" y="8950833"/>
                  </a:cubicBezTo>
                  <a:lnTo>
                    <a:pt x="0" y="316738"/>
                  </a:lnTo>
                  <a:lnTo>
                    <a:pt x="19050" y="316738"/>
                  </a:lnTo>
                  <a:lnTo>
                    <a:pt x="0" y="316738"/>
                  </a:lnTo>
                  <a:moveTo>
                    <a:pt x="38100" y="316738"/>
                  </a:moveTo>
                  <a:lnTo>
                    <a:pt x="38100" y="8950833"/>
                  </a:lnTo>
                  <a:lnTo>
                    <a:pt x="19050" y="8950833"/>
                  </a:lnTo>
                  <a:lnTo>
                    <a:pt x="38100" y="8950833"/>
                  </a:lnTo>
                  <a:cubicBezTo>
                    <a:pt x="38100" y="9104757"/>
                    <a:pt x="162941" y="9229471"/>
                    <a:pt x="316992" y="9229471"/>
                  </a:cubicBezTo>
                  <a:lnTo>
                    <a:pt x="10424923" y="9229471"/>
                  </a:lnTo>
                  <a:cubicBezTo>
                    <a:pt x="10578974" y="9229471"/>
                    <a:pt x="10703814" y="9104630"/>
                    <a:pt x="10703814" y="8950833"/>
                  </a:cubicBezTo>
                  <a:lnTo>
                    <a:pt x="10703814" y="316738"/>
                  </a:lnTo>
                  <a:cubicBezTo>
                    <a:pt x="10703687" y="162941"/>
                    <a:pt x="10578846" y="38100"/>
                    <a:pt x="10424795" y="38100"/>
                  </a:cubicBezTo>
                  <a:lnTo>
                    <a:pt x="316992" y="38100"/>
                  </a:lnTo>
                  <a:lnTo>
                    <a:pt x="316992" y="19050"/>
                  </a:lnTo>
                  <a:lnTo>
                    <a:pt x="316992" y="38100"/>
                  </a:lnTo>
                  <a:cubicBezTo>
                    <a:pt x="162941" y="38100"/>
                    <a:pt x="38100" y="162941"/>
                    <a:pt x="38100" y="316738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96552" y="2576808"/>
            <a:ext cx="7970634" cy="744141"/>
            <a:chOff x="0" y="0"/>
            <a:chExt cx="10627512" cy="9921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27487" cy="992124"/>
            </a:xfrm>
            <a:custGeom>
              <a:avLst/>
              <a:gdLst/>
              <a:ahLst/>
              <a:cxnLst/>
              <a:rect l="l" t="t" r="r" b="b"/>
              <a:pathLst>
                <a:path w="10627487" h="992124">
                  <a:moveTo>
                    <a:pt x="0" y="251968"/>
                  </a:moveTo>
                  <a:cubicBezTo>
                    <a:pt x="0" y="112776"/>
                    <a:pt x="112776" y="0"/>
                    <a:pt x="251968" y="0"/>
                  </a:cubicBezTo>
                  <a:lnTo>
                    <a:pt x="10375519" y="0"/>
                  </a:lnTo>
                  <a:cubicBezTo>
                    <a:pt x="10514711" y="0"/>
                    <a:pt x="10627487" y="112776"/>
                    <a:pt x="10627487" y="251968"/>
                  </a:cubicBezTo>
                  <a:lnTo>
                    <a:pt x="10627487" y="740156"/>
                  </a:lnTo>
                  <a:cubicBezTo>
                    <a:pt x="10627487" y="879348"/>
                    <a:pt x="10514711" y="992124"/>
                    <a:pt x="10375519" y="992124"/>
                  </a:cubicBezTo>
                  <a:lnTo>
                    <a:pt x="251968" y="992124"/>
                  </a:lnTo>
                  <a:cubicBezTo>
                    <a:pt x="112776" y="992251"/>
                    <a:pt x="0" y="879348"/>
                    <a:pt x="0" y="740156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054160" y="3524871"/>
            <a:ext cx="4109640" cy="437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2874" b="1" dirty="0" err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Objetivos</a:t>
            </a:r>
            <a:r>
              <a:rPr lang="en-US" sz="2874" b="1" dirty="0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 </a:t>
            </a:r>
            <a:r>
              <a:rPr lang="en-US" sz="2874" b="1" dirty="0" err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Específicos</a:t>
            </a:r>
            <a:endParaRPr lang="en-US" sz="2874" b="1" dirty="0">
              <a:solidFill>
                <a:srgbClr val="405449"/>
              </a:solidFill>
              <a:latin typeface="Fraunces Bold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44498" y="4087568"/>
            <a:ext cx="747474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2199" lvl="1" indent="-146100" algn="just">
              <a:lnSpc>
                <a:spcPts val="3125"/>
              </a:lnSpc>
              <a:buFont typeface="Arial"/>
              <a:buChar char="•"/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objetivos específicos são o </a:t>
            </a: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desdobramento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objetivo geral em metas menores e operacionalizáveis. Devem ser: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44498" y="5030238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Entre 3 e 5 objetivos claramente definidos;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44498" y="5575992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Mensuráveis e alcançáveis;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44498" y="6121746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Sequenciais e logicamente conectados;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44498" y="6667500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Diretamente relacionados à metodologia;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4498" y="7213254"/>
            <a:ext cx="7474744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Expressos com verbos de ação específicos.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4498" y="7759008"/>
            <a:ext cx="7474744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5"/>
              </a:lnSpc>
            </a:pPr>
            <a:r>
              <a:rPr lang="en-US" sz="1937" b="1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Exemplos de verbos:</a:t>
            </a:r>
            <a:r>
              <a:rPr lang="en-US" sz="1937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Analisar, Investigar, Compreender, Avaliar, Caracterizar, Identificar etc.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890140"/>
            <a:ext cx="4341609" cy="56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9"/>
              </a:lnSpc>
            </a:pPr>
            <a:r>
              <a:rPr lang="en-US" sz="337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METODOLOGIA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2411016"/>
            <a:ext cx="390677" cy="390677"/>
            <a:chOff x="0" y="0"/>
            <a:chExt cx="520903" cy="520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56442" y="2461174"/>
            <a:ext cx="2348808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Natureza da Pesquisa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6442" y="2839345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 [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 é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básica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aplicada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 com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componentes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teóricos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empíricos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],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fundamentada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[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exemplo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] e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dados 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primários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en-US" sz="1312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secundários</a:t>
            </a:r>
            <a:r>
              <a:rPr lang="en-US" sz="1312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2238" y="3818487"/>
            <a:ext cx="390677" cy="390677"/>
            <a:chOff x="0" y="0"/>
            <a:chExt cx="520903" cy="5209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56442" y="3868636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Trabalho de Campo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442" y="4246807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Incluiu/incluirá pesquisa de campo em [descrever locais], com coleta de dados através de [entrevistas/questionários/observações/registros] junto a [população-alvo].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2238" y="5225948"/>
            <a:ext cx="390677" cy="390677"/>
            <a:chOff x="0" y="0"/>
            <a:chExt cx="520903" cy="520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56442" y="5276107"/>
            <a:ext cx="3350419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Levantamento de Informações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6442" y="5654278"/>
            <a:ext cx="8212036" cy="82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Fontes de dados: [primárias: coleta direta; secundárias: bases de dados oficiais como DATASUS, SINAN, entre outras], bases de dados nacionais e internacionais. Instrumentos: [descrever questionários, roteiros, fichas].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2238" y="6911283"/>
            <a:ext cx="390677" cy="390677"/>
            <a:chOff x="0" y="0"/>
            <a:chExt cx="520903" cy="5209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0954" cy="520954"/>
            </a:xfrm>
            <a:custGeom>
              <a:avLst/>
              <a:gdLst/>
              <a:ahLst/>
              <a:cxnLst/>
              <a:rect l="l" t="t" r="r" b="b"/>
              <a:pathLst>
                <a:path w="520954" h="520954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312547" y="0"/>
                  </a:lnTo>
                  <a:cubicBezTo>
                    <a:pt x="427609" y="0"/>
                    <a:pt x="520954" y="93345"/>
                    <a:pt x="520954" y="208407"/>
                  </a:cubicBezTo>
                  <a:lnTo>
                    <a:pt x="520954" y="312547"/>
                  </a:lnTo>
                  <a:cubicBezTo>
                    <a:pt x="520954" y="427609"/>
                    <a:pt x="427609" y="520954"/>
                    <a:pt x="312547" y="520954"/>
                  </a:cubicBezTo>
                  <a:lnTo>
                    <a:pt x="208407" y="520954"/>
                  </a:lnTo>
                  <a:cubicBezTo>
                    <a:pt x="93345" y="520954"/>
                    <a:pt x="0" y="427609"/>
                    <a:pt x="0" y="312547"/>
                  </a:cubicBezTo>
                  <a:close/>
                </a:path>
              </a:pathLst>
            </a:custGeom>
            <a:solidFill>
              <a:srgbClr val="E8F3E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56442" y="6961432"/>
            <a:ext cx="2491826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Tratamento dos Dados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56442" y="7339603"/>
            <a:ext cx="8212036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 através de [software estatístico/software qualitativo], empregando [testes estatísticos específicos/análise de conteúdo/análise temática], conforme natureza dos dados.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192045" y="2401491"/>
            <a:ext cx="7122614" cy="1404785"/>
            <a:chOff x="0" y="0"/>
            <a:chExt cx="9496819" cy="1873047"/>
          </a:xfrm>
        </p:grpSpPr>
        <p:sp>
          <p:nvSpPr>
            <p:cNvPr id="20" name="Freeform 20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82520" y="2411016"/>
            <a:ext cx="76200" cy="1385735"/>
            <a:chOff x="0" y="0"/>
            <a:chExt cx="101600" cy="184764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451306" y="2594077"/>
            <a:ext cx="2332587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Universo da Pesquisa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451306" y="2972248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População-alvo: [descrever características demográficas, geográficas e epidemiológicas da população de estudo].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192045" y="3960762"/>
            <a:ext cx="7122614" cy="1404785"/>
            <a:chOff x="0" y="0"/>
            <a:chExt cx="9496819" cy="1873047"/>
          </a:xfrm>
        </p:grpSpPr>
        <p:sp>
          <p:nvSpPr>
            <p:cNvPr id="27" name="Freeform 27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182520" y="3970287"/>
            <a:ext cx="76200" cy="1385735"/>
            <a:chOff x="0" y="0"/>
            <a:chExt cx="101600" cy="184764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451306" y="4153348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Amostragem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51306" y="4531519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Tamanho amostral: [n] participantes/unidades. Técnica: [probabilística/não-probabilística]. Significância estatística: [nível de confiança e margem de erro].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192045" y="5520033"/>
            <a:ext cx="7122614" cy="1404785"/>
            <a:chOff x="0" y="0"/>
            <a:chExt cx="9496819" cy="1873047"/>
          </a:xfrm>
        </p:grpSpPr>
        <p:sp>
          <p:nvSpPr>
            <p:cNvPr id="34" name="Freeform 34"/>
            <p:cNvSpPr/>
            <p:nvPr/>
          </p:nvSpPr>
          <p:spPr>
            <a:xfrm>
              <a:off x="12700" y="12700"/>
              <a:ext cx="9471406" cy="1847596"/>
            </a:xfrm>
            <a:custGeom>
              <a:avLst/>
              <a:gdLst/>
              <a:ahLst/>
              <a:cxnLst/>
              <a:rect l="l" t="t" r="r" b="b"/>
              <a:pathLst>
                <a:path w="9471406" h="1847596">
                  <a:moveTo>
                    <a:pt x="0" y="121920"/>
                  </a:moveTo>
                  <a:cubicBezTo>
                    <a:pt x="0" y="54610"/>
                    <a:pt x="55245" y="0"/>
                    <a:pt x="123317" y="0"/>
                  </a:cubicBezTo>
                  <a:lnTo>
                    <a:pt x="9348089" y="0"/>
                  </a:lnTo>
                  <a:cubicBezTo>
                    <a:pt x="9416161" y="0"/>
                    <a:pt x="9471406" y="54610"/>
                    <a:pt x="9471406" y="121920"/>
                  </a:cubicBezTo>
                  <a:lnTo>
                    <a:pt x="9471406" y="1725676"/>
                  </a:lnTo>
                  <a:cubicBezTo>
                    <a:pt x="9471406" y="1792986"/>
                    <a:pt x="9416161" y="1847596"/>
                    <a:pt x="9348089" y="1847596"/>
                  </a:cubicBezTo>
                  <a:lnTo>
                    <a:pt x="123317" y="1847596"/>
                  </a:lnTo>
                  <a:cubicBezTo>
                    <a:pt x="55245" y="1847596"/>
                    <a:pt x="0" y="1792986"/>
                    <a:pt x="0" y="1725676"/>
                  </a:cubicBezTo>
                  <a:close/>
                </a:path>
              </a:pathLst>
            </a:custGeom>
            <a:solidFill>
              <a:srgbClr val="FAFFFA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9496806" cy="1872996"/>
            </a:xfrm>
            <a:custGeom>
              <a:avLst/>
              <a:gdLst/>
              <a:ahLst/>
              <a:cxnLst/>
              <a:rect l="l" t="t" r="r" b="b"/>
              <a:pathLst>
                <a:path w="9496806" h="1872996">
                  <a:moveTo>
                    <a:pt x="0" y="134620"/>
                  </a:moveTo>
                  <a:cubicBezTo>
                    <a:pt x="0" y="60198"/>
                    <a:pt x="60960" y="0"/>
                    <a:pt x="136017" y="0"/>
                  </a:cubicBezTo>
                  <a:lnTo>
                    <a:pt x="9360789" y="0"/>
                  </a:lnTo>
                  <a:lnTo>
                    <a:pt x="9360789" y="12700"/>
                  </a:lnTo>
                  <a:lnTo>
                    <a:pt x="9360789" y="0"/>
                  </a:lnTo>
                  <a:cubicBezTo>
                    <a:pt x="9435719" y="0"/>
                    <a:pt x="9496806" y="60198"/>
                    <a:pt x="9496806" y="134620"/>
                  </a:cubicBezTo>
                  <a:lnTo>
                    <a:pt x="9484106" y="134620"/>
                  </a:lnTo>
                  <a:lnTo>
                    <a:pt x="9496806" y="134620"/>
                  </a:lnTo>
                  <a:lnTo>
                    <a:pt x="9496806" y="1738376"/>
                  </a:lnTo>
                  <a:lnTo>
                    <a:pt x="9484106" y="1738376"/>
                  </a:lnTo>
                  <a:lnTo>
                    <a:pt x="9496806" y="1738376"/>
                  </a:lnTo>
                  <a:cubicBezTo>
                    <a:pt x="9496806" y="1812798"/>
                    <a:pt x="9435846" y="1872996"/>
                    <a:pt x="9360789" y="1872996"/>
                  </a:cubicBezTo>
                  <a:lnTo>
                    <a:pt x="9360789" y="1860296"/>
                  </a:lnTo>
                  <a:lnTo>
                    <a:pt x="9360789" y="1872996"/>
                  </a:lnTo>
                  <a:lnTo>
                    <a:pt x="136017" y="1872996"/>
                  </a:lnTo>
                  <a:lnTo>
                    <a:pt x="136017" y="1860296"/>
                  </a:lnTo>
                  <a:lnTo>
                    <a:pt x="136017" y="1872996"/>
                  </a:lnTo>
                  <a:cubicBezTo>
                    <a:pt x="60960" y="1872996"/>
                    <a:pt x="0" y="1812925"/>
                    <a:pt x="0" y="1738376"/>
                  </a:cubicBezTo>
                  <a:lnTo>
                    <a:pt x="0" y="134620"/>
                  </a:lnTo>
                  <a:lnTo>
                    <a:pt x="12700" y="134620"/>
                  </a:lnTo>
                  <a:lnTo>
                    <a:pt x="0" y="134620"/>
                  </a:lnTo>
                  <a:moveTo>
                    <a:pt x="25400" y="134620"/>
                  </a:moveTo>
                  <a:lnTo>
                    <a:pt x="25400" y="1738376"/>
                  </a:lnTo>
                  <a:lnTo>
                    <a:pt x="12700" y="1738376"/>
                  </a:lnTo>
                  <a:lnTo>
                    <a:pt x="25400" y="1738376"/>
                  </a:lnTo>
                  <a:cubicBezTo>
                    <a:pt x="25400" y="1798574"/>
                    <a:pt x="74803" y="1847596"/>
                    <a:pt x="136017" y="1847596"/>
                  </a:cubicBezTo>
                  <a:lnTo>
                    <a:pt x="9360789" y="1847596"/>
                  </a:lnTo>
                  <a:cubicBezTo>
                    <a:pt x="9422003" y="1847596"/>
                    <a:pt x="9471406" y="1798574"/>
                    <a:pt x="9471406" y="1738376"/>
                  </a:cubicBezTo>
                  <a:lnTo>
                    <a:pt x="9471406" y="134620"/>
                  </a:lnTo>
                  <a:cubicBezTo>
                    <a:pt x="9471406" y="74422"/>
                    <a:pt x="9422003" y="25400"/>
                    <a:pt x="9360789" y="25400"/>
                  </a:cubicBezTo>
                  <a:lnTo>
                    <a:pt x="136017" y="25400"/>
                  </a:lnTo>
                  <a:lnTo>
                    <a:pt x="136017" y="12700"/>
                  </a:lnTo>
                  <a:lnTo>
                    <a:pt x="136017" y="25400"/>
                  </a:lnTo>
                  <a:cubicBezTo>
                    <a:pt x="74803" y="25400"/>
                    <a:pt x="25400" y="74422"/>
                    <a:pt x="25400" y="134620"/>
                  </a:cubicBezTo>
                  <a:close/>
                </a:path>
              </a:pathLst>
            </a:custGeom>
            <a:solidFill>
              <a:srgbClr val="CED9CE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182520" y="5529558"/>
            <a:ext cx="76200" cy="1385735"/>
            <a:chOff x="0" y="0"/>
            <a:chExt cx="101600" cy="184764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1600" cy="1847596"/>
            </a:xfrm>
            <a:custGeom>
              <a:avLst/>
              <a:gdLst/>
              <a:ahLst/>
              <a:cxnLst/>
              <a:rect l="l" t="t" r="r" b="b"/>
              <a:pathLst>
                <a:path w="101600" h="1847596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cubicBezTo>
                    <a:pt x="78867" y="0"/>
                    <a:pt x="101600" y="22733"/>
                    <a:pt x="101600" y="50800"/>
                  </a:cubicBezTo>
                  <a:lnTo>
                    <a:pt x="101600" y="1796796"/>
                  </a:lnTo>
                  <a:cubicBezTo>
                    <a:pt x="101600" y="1824863"/>
                    <a:pt x="78867" y="1847596"/>
                    <a:pt x="50800" y="1847596"/>
                  </a:cubicBezTo>
                  <a:cubicBezTo>
                    <a:pt x="22733" y="1847596"/>
                    <a:pt x="0" y="1824863"/>
                    <a:pt x="0" y="1796796"/>
                  </a:cubicBez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451306" y="5712619"/>
            <a:ext cx="2170805" cy="28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4"/>
              </a:lnSpc>
            </a:pPr>
            <a:r>
              <a:rPr lang="en-US" sz="16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Aspectos Éticos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451306" y="6090790"/>
            <a:ext cx="6661252" cy="550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87"/>
              </a:lnSpc>
            </a:pPr>
            <a:r>
              <a:rPr lang="en-US" sz="131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 aprovado pelo Comitê de Ética em Pesquisa [número do parecer]. Termo de Consentimento Livre e Esclarecido aplicado a todos os participantes.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92238" y="8362055"/>
            <a:ext cx="16303523" cy="1015603"/>
            <a:chOff x="0" y="0"/>
            <a:chExt cx="21738031" cy="135413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1738082" cy="1354201"/>
            </a:xfrm>
            <a:custGeom>
              <a:avLst/>
              <a:gdLst/>
              <a:ahLst/>
              <a:cxnLst/>
              <a:rect l="l" t="t" r="r" b="b"/>
              <a:pathLst>
                <a:path w="21738082" h="1354201">
                  <a:moveTo>
                    <a:pt x="0" y="208407"/>
                  </a:moveTo>
                  <a:cubicBezTo>
                    <a:pt x="0" y="93345"/>
                    <a:pt x="93345" y="0"/>
                    <a:pt x="208407" y="0"/>
                  </a:cubicBezTo>
                  <a:lnTo>
                    <a:pt x="21529675" y="0"/>
                  </a:lnTo>
                  <a:cubicBezTo>
                    <a:pt x="21644738" y="0"/>
                    <a:pt x="21738082" y="93345"/>
                    <a:pt x="21738082" y="208407"/>
                  </a:cubicBezTo>
                  <a:lnTo>
                    <a:pt x="21738082" y="1145794"/>
                  </a:lnTo>
                  <a:cubicBezTo>
                    <a:pt x="21738082" y="1260856"/>
                    <a:pt x="21644738" y="1354201"/>
                    <a:pt x="21529675" y="1354201"/>
                  </a:cubicBezTo>
                  <a:lnTo>
                    <a:pt x="208407" y="1354201"/>
                  </a:lnTo>
                  <a:cubicBezTo>
                    <a:pt x="93345" y="1354201"/>
                    <a:pt x="0" y="1260856"/>
                    <a:pt x="0" y="1145794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2" name="Freeform 42" descr="preencoded.png"/>
          <p:cNvSpPr/>
          <p:nvPr/>
        </p:nvSpPr>
        <p:spPr>
          <a:xfrm>
            <a:off x="1165774" y="8607923"/>
            <a:ext cx="216989" cy="173536"/>
          </a:xfrm>
          <a:custGeom>
            <a:avLst/>
            <a:gdLst/>
            <a:ahLst/>
            <a:cxnLst/>
            <a:rect l="l" t="t" r="r" b="b"/>
            <a:pathLst>
              <a:path w="216989" h="173536">
                <a:moveTo>
                  <a:pt x="0" y="0"/>
                </a:moveTo>
                <a:lnTo>
                  <a:pt x="216989" y="0"/>
                </a:lnTo>
                <a:lnTo>
                  <a:pt x="216989" y="173536"/>
                </a:lnTo>
                <a:lnTo>
                  <a:pt x="0" y="173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3" r="-109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TextBox 43"/>
          <p:cNvSpPr txBox="1"/>
          <p:nvPr/>
        </p:nvSpPr>
        <p:spPr>
          <a:xfrm>
            <a:off x="1556299" y="8502701"/>
            <a:ext cx="15565936" cy="63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7"/>
              </a:lnSpc>
            </a:pPr>
            <a:r>
              <a:rPr lang="en-US" sz="13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Observação Importante:</a:t>
            </a:r>
            <a:r>
              <a:rPr lang="en-US" sz="131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Como esta é a fase de qualificação, os dados [já foram/estão sendo/serão] coletados conforme cronograma apresentado. Os verbos utilizados refletem o estágio atual de desenvolvimento da pesquisa.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9095" y="873328"/>
            <a:ext cx="3409359" cy="44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6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CRONOGRAMA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9095" y="1363418"/>
            <a:ext cx="4022379" cy="35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12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Fases da Pesquisa - Ano 2026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9095" y="1870767"/>
            <a:ext cx="16609809" cy="414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7"/>
              </a:lnSpc>
            </a:pP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desenvolvimento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doutorado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segue um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planejamento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rigoroso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distribuído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três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grandes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fases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construção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execução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 Cada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etapa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contempla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atividades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específicas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com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prazos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definidos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assegurando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cumprimento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objetivos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no tempo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previsto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34333" y="2502989"/>
            <a:ext cx="16619334" cy="6837016"/>
            <a:chOff x="0" y="0"/>
            <a:chExt cx="22159112" cy="91160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9088" cy="9116060"/>
            </a:xfrm>
            <a:custGeom>
              <a:avLst/>
              <a:gdLst/>
              <a:ahLst/>
              <a:cxnLst/>
              <a:rect l="l" t="t" r="r" b="b"/>
              <a:pathLst>
                <a:path w="22159088" h="9116060">
                  <a:moveTo>
                    <a:pt x="0" y="170053"/>
                  </a:moveTo>
                  <a:cubicBezTo>
                    <a:pt x="0" y="76073"/>
                    <a:pt x="76200" y="0"/>
                    <a:pt x="170180" y="0"/>
                  </a:cubicBezTo>
                  <a:lnTo>
                    <a:pt x="21988907" y="0"/>
                  </a:lnTo>
                  <a:lnTo>
                    <a:pt x="21988907" y="6350"/>
                  </a:lnTo>
                  <a:lnTo>
                    <a:pt x="21988907" y="0"/>
                  </a:lnTo>
                  <a:cubicBezTo>
                    <a:pt x="22082888" y="0"/>
                    <a:pt x="22159088" y="76073"/>
                    <a:pt x="22159088" y="170053"/>
                  </a:cubicBezTo>
                  <a:lnTo>
                    <a:pt x="22152738" y="170053"/>
                  </a:lnTo>
                  <a:lnTo>
                    <a:pt x="22159088" y="170053"/>
                  </a:lnTo>
                  <a:lnTo>
                    <a:pt x="22159088" y="8946007"/>
                  </a:lnTo>
                  <a:lnTo>
                    <a:pt x="22152738" y="8946007"/>
                  </a:lnTo>
                  <a:lnTo>
                    <a:pt x="22159088" y="8946007"/>
                  </a:lnTo>
                  <a:cubicBezTo>
                    <a:pt x="22159088" y="9039860"/>
                    <a:pt x="22082888" y="9116060"/>
                    <a:pt x="21988907" y="9116060"/>
                  </a:cubicBezTo>
                  <a:lnTo>
                    <a:pt x="21988907" y="9109710"/>
                  </a:lnTo>
                  <a:lnTo>
                    <a:pt x="21988907" y="9116060"/>
                  </a:lnTo>
                  <a:lnTo>
                    <a:pt x="170180" y="9116060"/>
                  </a:lnTo>
                  <a:lnTo>
                    <a:pt x="170180" y="9109710"/>
                  </a:lnTo>
                  <a:lnTo>
                    <a:pt x="170180" y="9116060"/>
                  </a:lnTo>
                  <a:cubicBezTo>
                    <a:pt x="76200" y="9116060"/>
                    <a:pt x="0" y="9039860"/>
                    <a:pt x="0" y="8946007"/>
                  </a:cubicBezTo>
                  <a:lnTo>
                    <a:pt x="0" y="170053"/>
                  </a:lnTo>
                  <a:lnTo>
                    <a:pt x="6350" y="170053"/>
                  </a:lnTo>
                  <a:lnTo>
                    <a:pt x="0" y="170053"/>
                  </a:lnTo>
                  <a:moveTo>
                    <a:pt x="12700" y="170053"/>
                  </a:moveTo>
                  <a:lnTo>
                    <a:pt x="12700" y="8946007"/>
                  </a:lnTo>
                  <a:lnTo>
                    <a:pt x="6350" y="8946007"/>
                  </a:lnTo>
                  <a:lnTo>
                    <a:pt x="12700" y="8946007"/>
                  </a:lnTo>
                  <a:cubicBezTo>
                    <a:pt x="12700" y="9032875"/>
                    <a:pt x="83185" y="9103360"/>
                    <a:pt x="170180" y="9103360"/>
                  </a:cubicBezTo>
                  <a:lnTo>
                    <a:pt x="21988907" y="9103360"/>
                  </a:lnTo>
                  <a:cubicBezTo>
                    <a:pt x="22075902" y="9103360"/>
                    <a:pt x="22146388" y="9032875"/>
                    <a:pt x="22146388" y="8946007"/>
                  </a:cubicBezTo>
                  <a:lnTo>
                    <a:pt x="22146388" y="170053"/>
                  </a:lnTo>
                  <a:cubicBezTo>
                    <a:pt x="22146388" y="83185"/>
                    <a:pt x="22075902" y="12700"/>
                    <a:pt x="21988907" y="12700"/>
                  </a:cubicBezTo>
                  <a:lnTo>
                    <a:pt x="170180" y="12700"/>
                  </a:lnTo>
                  <a:lnTo>
                    <a:pt x="170180" y="6350"/>
                  </a:lnTo>
                  <a:lnTo>
                    <a:pt x="170180" y="12700"/>
                  </a:lnTo>
                  <a:cubicBezTo>
                    <a:pt x="83185" y="12700"/>
                    <a:pt x="12700" y="83185"/>
                    <a:pt x="12700" y="170053"/>
                  </a:cubicBezTo>
                  <a:close/>
                </a:path>
              </a:pathLst>
            </a:custGeom>
            <a:solidFill>
              <a:srgbClr val="000000">
                <a:alpha val="392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8620" y="2517277"/>
            <a:ext cx="16590759" cy="400498"/>
            <a:chOff x="0" y="0"/>
            <a:chExt cx="22121012" cy="5339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5838" y="256088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Fases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Pesquisa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2020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56179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FEV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50338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44498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ABR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38657" y="256088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32816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JUN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25338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JUL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17859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AGO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10380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02901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OUT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95422" y="256088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NOV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687952" y="2560882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DEZ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8620" y="2917774"/>
            <a:ext cx="16590759" cy="400498"/>
            <a:chOff x="0" y="0"/>
            <a:chExt cx="22121012" cy="5339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85838" y="2961380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CONSTRUÇÃO DO PROJETO DE PESQUISA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48620" y="3318272"/>
            <a:ext cx="16590759" cy="400498"/>
            <a:chOff x="0" y="0"/>
            <a:chExt cx="22121012" cy="53399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5838" y="3361877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literatura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62020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56179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650338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44498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38657" y="3361877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32816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225338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17859" y="3361877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39095" y="3728497"/>
            <a:ext cx="16590759" cy="400498"/>
            <a:chOff x="0" y="0"/>
            <a:chExt cx="22121012" cy="53399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85838" y="3762375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Escolha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tema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862020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56179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650338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44498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438657" y="3762375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332816" y="3762375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848620" y="4119267"/>
            <a:ext cx="16590759" cy="400498"/>
            <a:chOff x="0" y="0"/>
            <a:chExt cx="22121012" cy="53399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985838" y="4162873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Formulação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problema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544498" y="4162873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438657" y="4162873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848620" y="4519765"/>
            <a:ext cx="16590759" cy="400498"/>
            <a:chOff x="0" y="0"/>
            <a:chExt cx="22121012" cy="53399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985838" y="4563370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Delimitação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0438657" y="4563370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332816" y="4563370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848620" y="4920253"/>
            <a:ext cx="16590759" cy="400498"/>
            <a:chOff x="0" y="0"/>
            <a:chExt cx="22121012" cy="53399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985838" y="4963868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objetivos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1332816" y="4963868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225338" y="4963868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848620" y="5320751"/>
            <a:ext cx="16590759" cy="400498"/>
            <a:chOff x="0" y="0"/>
            <a:chExt cx="22121012" cy="533997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985838" y="5364366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dados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2225338" y="5364366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117859" y="5364366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848620" y="5721248"/>
            <a:ext cx="16590759" cy="400498"/>
            <a:chOff x="0" y="0"/>
            <a:chExt cx="22121012" cy="533997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985838" y="5764854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Seleção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métodos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técnicas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3117859" y="5764854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010380" y="5764854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848620" y="6121746"/>
            <a:ext cx="16590759" cy="400498"/>
            <a:chOff x="0" y="0"/>
            <a:chExt cx="22121012" cy="533997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985838" y="616535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elaboração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4010380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4902901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795422" y="616535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848620" y="6522244"/>
            <a:ext cx="16590759" cy="400498"/>
            <a:chOff x="0" y="0"/>
            <a:chExt cx="22121012" cy="533997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985838" y="6565849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QUALIFICAÇÃO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848620" y="6922741"/>
            <a:ext cx="16590759" cy="400498"/>
            <a:chOff x="0" y="0"/>
            <a:chExt cx="22121012" cy="533997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985838" y="6966347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Apresentação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projeto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qualificação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6687952" y="6966347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848620" y="7323239"/>
            <a:ext cx="16590759" cy="400498"/>
            <a:chOff x="0" y="0"/>
            <a:chExt cx="22121012" cy="53399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985838" y="7366845"/>
            <a:ext cx="1631722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b="1" dirty="0">
                <a:solidFill>
                  <a:srgbClr val="405449"/>
                </a:solidFill>
                <a:latin typeface="Arimo Bold"/>
                <a:ea typeface="Arimo Bold"/>
                <a:cs typeface="Arimo Bold"/>
                <a:sym typeface="Arimo Bold"/>
              </a:rPr>
              <a:t>EXECUÇÃO DA PESQUISA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848620" y="7723737"/>
            <a:ext cx="16590759" cy="400498"/>
            <a:chOff x="0" y="0"/>
            <a:chExt cx="22121012" cy="533997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985838" y="7767342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Revisão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contínua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da </a:t>
            </a: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literatura</a:t>
            </a:r>
            <a:endParaRPr lang="en-US" sz="1200" dirty="0">
              <a:solidFill>
                <a:srgbClr val="405449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6862020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756179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8650338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544498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0438657" y="7767342"/>
            <a:ext cx="611981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1332816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2225338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3117859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4010380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4902901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5795422" y="7767342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6687952" y="7767342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848620" y="8124234"/>
            <a:ext cx="16590759" cy="400498"/>
            <a:chOff x="0" y="0"/>
            <a:chExt cx="22121012" cy="533997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985838" y="8167840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Levantamento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795422" y="8167840"/>
            <a:ext cx="610343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6687952" y="8167840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848620" y="8524723"/>
            <a:ext cx="16590759" cy="400498"/>
            <a:chOff x="0" y="0"/>
            <a:chExt cx="22121012" cy="533997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8" name="TextBox 108"/>
          <p:cNvSpPr txBox="1"/>
          <p:nvPr/>
        </p:nvSpPr>
        <p:spPr>
          <a:xfrm>
            <a:off x="985838" y="8568328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Tratamento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6687952" y="8568328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848620" y="8925220"/>
            <a:ext cx="16590759" cy="400498"/>
            <a:chOff x="0" y="0"/>
            <a:chExt cx="22121012" cy="533997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2120988" cy="534035"/>
            </a:xfrm>
            <a:custGeom>
              <a:avLst/>
              <a:gdLst/>
              <a:ahLst/>
              <a:cxnLst/>
              <a:rect l="l" t="t" r="r" b="b"/>
              <a:pathLst>
                <a:path w="22120988" h="534035">
                  <a:moveTo>
                    <a:pt x="0" y="0"/>
                  </a:moveTo>
                  <a:lnTo>
                    <a:pt x="22120988" y="0"/>
                  </a:lnTo>
                  <a:lnTo>
                    <a:pt x="22120988" y="534035"/>
                  </a:lnTo>
                  <a:lnTo>
                    <a:pt x="0" y="53403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2" name="TextBox 112"/>
          <p:cNvSpPr txBox="1"/>
          <p:nvPr/>
        </p:nvSpPr>
        <p:spPr>
          <a:xfrm>
            <a:off x="985838" y="8968826"/>
            <a:ext cx="559400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2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12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dos dados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6687952" y="8968826"/>
            <a:ext cx="615105" cy="26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062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X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839095" y="9440913"/>
            <a:ext cx="16609809" cy="20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7"/>
              </a:lnSpc>
            </a:pP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Nota: O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cronograma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deve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ser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adaptado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com base individual da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pesquisa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cada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400" dirty="0" err="1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aluno</a:t>
            </a:r>
            <a:r>
              <a:rPr lang="en-US" sz="1400" dirty="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(a).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2238" y="1348683"/>
            <a:ext cx="7970339" cy="67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RESULTADOS E DISCUSSÕES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2238" y="2091776"/>
            <a:ext cx="7357167" cy="54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331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Achados Preliminares da Pesquisa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2238" y="2868511"/>
            <a:ext cx="1630352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Na fase de qualificação, quando houver resultados preliminares, estes devem ser apresentados, pois oferecem indicações relevantes sobre as tendências dos dados e a viabilidade da pesquisa. Os achados iniciais devem ser organizados de forma sintética, com prioridade para visualizações gráficas, a fim de facilitar a compreensão e a discussão com a banca examinadora.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2238" y="4414390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Principais Achados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238" y="4868761"/>
            <a:ext cx="789458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Identificação de [padrões/tendências específicas] nos dados preliminares analisados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5617216"/>
            <a:ext cx="7894587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Observação de [características relevantes] na população/fenômeno estudado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6365672"/>
            <a:ext cx="7894587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Evidências que corroboram/refutam [hipóteses iniciais]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6776742"/>
            <a:ext cx="7894587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070" lvl="1" indent="-122535" algn="just">
              <a:lnSpc>
                <a:spcPts val="2625"/>
              </a:lnSpc>
              <a:buFont typeface="Arial"/>
              <a:buChar char="•"/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Emergência de [aspectos não antecipados] que merecem investigação aprofundada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10700" y="4414390"/>
            <a:ext cx="2635891" cy="32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Discussão Inicial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10700" y="4868761"/>
            <a:ext cx="7894587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resultados preliminares dialogam com a literatura científica, especialmente com [autores/estudos relevantes]. As evidências iniciais sugerem [interpretação provisória], embora seja necessário aprofundar as análises para conclusões definitivas. Aspectos metodológicos como [mencionar pontos relevantes] foram considerados na interpretação dos dados.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238" y="7848152"/>
            <a:ext cx="16303523" cy="1570730"/>
            <a:chOff x="0" y="0"/>
            <a:chExt cx="21738031" cy="20943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738082" cy="2094357"/>
            </a:xfrm>
            <a:custGeom>
              <a:avLst/>
              <a:gdLst/>
              <a:ahLst/>
              <a:cxnLst/>
              <a:rect l="l" t="t" r="r" b="b"/>
              <a:pathLst>
                <a:path w="21738082" h="2094357">
                  <a:moveTo>
                    <a:pt x="0" y="253111"/>
                  </a:moveTo>
                  <a:cubicBezTo>
                    <a:pt x="0" y="113284"/>
                    <a:pt x="113284" y="0"/>
                    <a:pt x="253111" y="0"/>
                  </a:cubicBezTo>
                  <a:lnTo>
                    <a:pt x="21484971" y="0"/>
                  </a:lnTo>
                  <a:cubicBezTo>
                    <a:pt x="21624671" y="0"/>
                    <a:pt x="21738082" y="113284"/>
                    <a:pt x="21738082" y="253111"/>
                  </a:cubicBezTo>
                  <a:lnTo>
                    <a:pt x="21738082" y="1841246"/>
                  </a:lnTo>
                  <a:cubicBezTo>
                    <a:pt x="21738082" y="1980946"/>
                    <a:pt x="21624798" y="2094357"/>
                    <a:pt x="21484971" y="2094357"/>
                  </a:cubicBezTo>
                  <a:lnTo>
                    <a:pt x="253111" y="2094357"/>
                  </a:lnTo>
                  <a:cubicBezTo>
                    <a:pt x="113411" y="2094357"/>
                    <a:pt x="0" y="1981073"/>
                    <a:pt x="0" y="1841246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 descr="preencoded.png"/>
          <p:cNvSpPr/>
          <p:nvPr/>
        </p:nvSpPr>
        <p:spPr>
          <a:xfrm>
            <a:off x="1202979" y="8155781"/>
            <a:ext cx="263576" cy="210741"/>
          </a:xfrm>
          <a:custGeom>
            <a:avLst/>
            <a:gdLst/>
            <a:ahLst/>
            <a:cxnLst/>
            <a:rect l="l" t="t" r="r" b="b"/>
            <a:pathLst>
              <a:path w="263576" h="210741">
                <a:moveTo>
                  <a:pt x="0" y="0"/>
                </a:moveTo>
                <a:lnTo>
                  <a:pt x="263576" y="0"/>
                </a:lnTo>
                <a:lnTo>
                  <a:pt x="263576" y="210741"/>
                </a:lnTo>
                <a:lnTo>
                  <a:pt x="0" y="21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" r="-87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677295" y="8025851"/>
            <a:ext cx="15407726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162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Importante:</a:t>
            </a:r>
            <a:r>
              <a:rPr lang="en-US" sz="1625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Os resultados apresentados são preliminares e parciais. A análise completa será desenvolvida após a conclusão da coleta de dados e aplicação de todos os procedimentos analíticos previstos na metodologia. Tabelas, gráficos e quadros detalhados estão disponíveis no documento completo de qualificação.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1343" y="1170984"/>
            <a:ext cx="5576888" cy="71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37"/>
              </a:lnSpc>
            </a:pPr>
            <a:r>
              <a:rPr lang="en-US" sz="43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CONCLUSÃO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1343" y="2782643"/>
            <a:ext cx="16305314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Ao finalizar esta apresentação de qualificação, deve-se retomar os objetivos definidos na introdução para avaliar o andamento da pesquisa e delinear as próximas etapas. Este momento de reflexão crítica é fundamental para consolidar os avanços alcançados e identificar os desafios que ainda se apresentam no desenvolvimento do projeto de doutorado.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1342" y="4132812"/>
            <a:ext cx="456457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91343" y="4540301"/>
            <a:ext cx="8041186" cy="28575"/>
            <a:chOff x="0" y="0"/>
            <a:chExt cx="10721581" cy="38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91343" y="4708922"/>
            <a:ext cx="3321691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Avaliação dos Objetivos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1343" y="5105552"/>
            <a:ext cx="8041186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objetivos propostos estão sendo/foram [alcançados/parcialmente alcançados], conforme demonstrado pelos [resultados preliminares/avanços metodológicos] apresentados. Especificamente, [detalhar conquistas em relação a cada objetivo específico].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55471" y="4132812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255471" y="4540301"/>
            <a:ext cx="8041186" cy="28575"/>
            <a:chOff x="0" y="0"/>
            <a:chExt cx="10721581" cy="38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255471" y="4708922"/>
            <a:ext cx="2788444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Resultados Obtidos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55471" y="5105552"/>
            <a:ext cx="8041186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Os principais resultados incluem [sintetizar achados mais relevantes], que contribuem para [impactos teóricos e práticos]. Estes achados foram alcançados através de [descrever brevemente como os resultados foram obtidos].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343" y="6951907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1343" y="7359406"/>
            <a:ext cx="8041186" cy="28575"/>
            <a:chOff x="0" y="0"/>
            <a:chExt cx="10721581" cy="38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1343" y="7528027"/>
            <a:ext cx="3052172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Desafios e Limitações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1343" y="7924648"/>
            <a:ext cx="8041186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Aspectos que limitaram ou desafiaram o desenvolvimento da pesquisa: [dificuldades de acesso/complexidade metodológica/limitações de recursos/questões contextuais da Amazônia]. Estratégias adotadas para mitigar estes desafios incluíram [descrever soluções].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55471" y="6951907"/>
            <a:ext cx="456456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1750" dirty="0">
                <a:solidFill>
                  <a:srgbClr val="405449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04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255471" y="7359406"/>
            <a:ext cx="8041186" cy="28575"/>
            <a:chOff x="0" y="0"/>
            <a:chExt cx="10721581" cy="38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21594" cy="38100"/>
            </a:xfrm>
            <a:custGeom>
              <a:avLst/>
              <a:gdLst/>
              <a:ahLst/>
              <a:cxnLst/>
              <a:rect l="l" t="t" r="r" b="b"/>
              <a:pathLst>
                <a:path w="10721594" h="38100">
                  <a:moveTo>
                    <a:pt x="0" y="0"/>
                  </a:moveTo>
                  <a:lnTo>
                    <a:pt x="10721594" y="0"/>
                  </a:lnTo>
                  <a:lnTo>
                    <a:pt x="10721594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3895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255471" y="7528027"/>
            <a:ext cx="2788444" cy="348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187" b="1">
                <a:solidFill>
                  <a:srgbClr val="405449"/>
                </a:solidFill>
                <a:latin typeface="Fraunces Bold"/>
                <a:ea typeface="Fraunces Bold"/>
                <a:cs typeface="Fraunces Bold"/>
                <a:sym typeface="Fraunces Bold"/>
              </a:rPr>
              <a:t>Próximos Passos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55471" y="7924648"/>
            <a:ext cx="8041186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0"/>
              </a:lnSpc>
            </a:pPr>
            <a:r>
              <a:rPr lang="en-US" sz="1750">
                <a:solidFill>
                  <a:srgbClr val="405449"/>
                </a:solidFill>
                <a:latin typeface="Arimo"/>
                <a:ea typeface="Arimo"/>
                <a:cs typeface="Arimo"/>
                <a:sym typeface="Arimo"/>
              </a:rPr>
              <a:t>As etapas subsequentes contemplam [análises adicionais/coleta de dados complementares/aprofundamento teórico], visando robustecer as conclusões e ampliar as contribuições científicas desta tese de doutorado.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0349" y="1009650"/>
            <a:ext cx="4685258" cy="75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62"/>
              </a:lnSpc>
            </a:pPr>
            <a:r>
              <a:rPr lang="en-US" sz="4875" b="1">
                <a:solidFill>
                  <a:srgbClr val="3B4540"/>
                </a:solidFill>
                <a:latin typeface="Fraunces Bold"/>
                <a:ea typeface="Fraunces Bold"/>
                <a:cs typeface="Fraunces Bold"/>
                <a:sym typeface="Fraunces Bold"/>
              </a:rPr>
              <a:t>REFERÊNCIAS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2238" y="5883735"/>
            <a:ext cx="16303523" cy="40481"/>
            <a:chOff x="0" y="0"/>
            <a:chExt cx="21738031" cy="53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738082" cy="53975"/>
            </a:xfrm>
            <a:custGeom>
              <a:avLst/>
              <a:gdLst/>
              <a:ahLst/>
              <a:cxnLst/>
              <a:rect l="l" t="t" r="r" b="b"/>
              <a:pathLst>
                <a:path w="21738082" h="53975">
                  <a:moveTo>
                    <a:pt x="0" y="0"/>
                  </a:moveTo>
                  <a:lnTo>
                    <a:pt x="21738082" y="0"/>
                  </a:lnTo>
                  <a:lnTo>
                    <a:pt x="21738082" y="53975"/>
                  </a:lnTo>
                  <a:lnTo>
                    <a:pt x="0" y="53975"/>
                  </a:lnTo>
                  <a:close/>
                </a:path>
              </a:pathLst>
            </a:custGeom>
            <a:solidFill>
              <a:srgbClr val="405449">
                <a:alpha val="24706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2238" y="6203156"/>
            <a:ext cx="16303523" cy="1450924"/>
            <a:chOff x="0" y="0"/>
            <a:chExt cx="21738031" cy="19345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37955" cy="1934591"/>
            </a:xfrm>
            <a:custGeom>
              <a:avLst/>
              <a:gdLst/>
              <a:ahLst/>
              <a:cxnLst/>
              <a:rect l="l" t="t" r="r" b="b"/>
              <a:pathLst>
                <a:path w="21737955" h="1934591">
                  <a:moveTo>
                    <a:pt x="0" y="297688"/>
                  </a:moveTo>
                  <a:cubicBezTo>
                    <a:pt x="0" y="133350"/>
                    <a:pt x="133350" y="0"/>
                    <a:pt x="297688" y="0"/>
                  </a:cubicBezTo>
                  <a:lnTo>
                    <a:pt x="21440267" y="0"/>
                  </a:lnTo>
                  <a:cubicBezTo>
                    <a:pt x="21604731" y="0"/>
                    <a:pt x="21737955" y="133350"/>
                    <a:pt x="21737955" y="297688"/>
                  </a:cubicBezTo>
                  <a:lnTo>
                    <a:pt x="21737955" y="1636903"/>
                  </a:lnTo>
                  <a:cubicBezTo>
                    <a:pt x="21737955" y="1801368"/>
                    <a:pt x="21604605" y="1934591"/>
                    <a:pt x="21440267" y="1934591"/>
                  </a:cubicBezTo>
                  <a:lnTo>
                    <a:pt x="297688" y="1934591"/>
                  </a:lnTo>
                  <a:cubicBezTo>
                    <a:pt x="133350" y="1934591"/>
                    <a:pt x="0" y="1801241"/>
                    <a:pt x="0" y="1636903"/>
                  </a:cubicBezTo>
                  <a:close/>
                </a:path>
              </a:pathLst>
            </a:custGeom>
            <a:solidFill>
              <a:srgbClr val="CCE6D1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 descr="preencoded.png"/>
          <p:cNvSpPr/>
          <p:nvPr/>
        </p:nvSpPr>
        <p:spPr>
          <a:xfrm>
            <a:off x="1240184" y="6562725"/>
            <a:ext cx="310010" cy="247945"/>
          </a:xfrm>
          <a:custGeom>
            <a:avLst/>
            <a:gdLst/>
            <a:ahLst/>
            <a:cxnLst/>
            <a:rect l="l" t="t" r="r" b="b"/>
            <a:pathLst>
              <a:path w="310010" h="247945">
                <a:moveTo>
                  <a:pt x="0" y="0"/>
                </a:moveTo>
                <a:lnTo>
                  <a:pt x="310010" y="0"/>
                </a:lnTo>
                <a:lnTo>
                  <a:pt x="310010" y="247945"/>
                </a:lnTo>
                <a:lnTo>
                  <a:pt x="0" y="247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55" r="-7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798139" y="6417764"/>
            <a:ext cx="15249677" cy="889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Nota: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Esta seção apresenta </a:t>
            </a: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todas as fontes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citadas ao longo da apresentação, organizadas alfabeticamente segundo as normas da </a:t>
            </a:r>
            <a:r>
              <a:rPr lang="en-US" sz="1937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ABNT NBR 6023:2018</a:t>
            </a:r>
            <a:r>
              <a:rPr lang="en-US" sz="1937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1467</Words>
  <Application>Microsoft Office PowerPoint</Application>
  <PresentationFormat>Personalizar</PresentationFormat>
  <Paragraphs>190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Fraunces Light</vt:lpstr>
      <vt:lpstr>Calibri</vt:lpstr>
      <vt:lpstr>Arial</vt:lpstr>
      <vt:lpstr>Fraunces Bold</vt:lpstr>
      <vt:lpstr>Arimo</vt:lpstr>
      <vt:lpstr>Arimo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qualificação - DASPAM</dc:title>
  <cp:lastModifiedBy>Debora da Silva Rocha</cp:lastModifiedBy>
  <cp:revision>5</cp:revision>
  <dcterms:created xsi:type="dcterms:W3CDTF">2006-08-16T00:00:00Z</dcterms:created>
  <dcterms:modified xsi:type="dcterms:W3CDTF">2026-01-14T19:25:44Z</dcterms:modified>
  <dc:identifier>DAG971Bizjc</dc:identifier>
</cp:coreProperties>
</file>