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Raleway" pitchFamily="2" charset="0"/>
      <p:regular r:id="rId12"/>
      <p:bold r:id="rId13"/>
      <p:italic r:id="rId14"/>
      <p:boldItalic r:id="rId15"/>
    </p:embeddedFont>
    <p:embeddedFont>
      <p:font typeface="Raleway Light" pitchFamily="2" charset="0"/>
      <p:regular r:id="rId16"/>
      <p: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old" panose="02000000000000000000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0" y="3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43671" y="685311"/>
            <a:ext cx="3070070" cy="1195027"/>
          </a:xfrm>
          <a:custGeom>
            <a:avLst/>
            <a:gdLst/>
            <a:ahLst/>
            <a:cxnLst/>
            <a:rect l="l" t="t" r="r" b="b"/>
            <a:pathLst>
              <a:path w="2559048" h="895215">
                <a:moveTo>
                  <a:pt x="0" y="0"/>
                </a:moveTo>
                <a:lnTo>
                  <a:pt x="2559048" y="0"/>
                </a:lnTo>
                <a:lnTo>
                  <a:pt x="2559048" y="895215"/>
                </a:lnTo>
                <a:lnTo>
                  <a:pt x="0" y="895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6696522" y="2176354"/>
            <a:ext cx="4894958" cy="37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FUNDAÇÃO OSWALDO CRUZ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09296" y="2571006"/>
            <a:ext cx="6469410" cy="37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INSTITUTO LEÔNIDAS &amp; MARIA DEANE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6342" y="2961998"/>
            <a:ext cx="16303526" cy="37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PROGRAMA DE PÓS-GRADUAÇÃO EM SAÚDE DA FAMÍLIA (PROFSAÚDE)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15828" y="4956850"/>
            <a:ext cx="10050364" cy="91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Título da Dissertação: subtítulo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970347"/>
            <a:ext cx="16303526" cy="548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Discente: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Nome Completo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423976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Orientador(a):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Prof. Dr. Nome Completo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7" y="8816131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MANAUS-AM | ano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7976583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Coorientador(a):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Prof. Dr. Nome Completo</a:t>
            </a:r>
          </a:p>
        </p:txBody>
      </p:sp>
      <p:pic>
        <p:nvPicPr>
          <p:cNvPr id="16" name="Imagem 15" descr="Diagrama&#10;&#10;O conteúdo gerado por IA pode estar incorreto.">
            <a:extLst>
              <a:ext uri="{FF2B5EF4-FFF2-40B4-BE49-F238E27FC236}">
                <a16:creationId xmlns:a16="http://schemas.microsoft.com/office/drawing/2014/main" id="{B92AD347-76D2-4600-6A99-AE9E2CBA5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97" y="557868"/>
            <a:ext cx="5943600" cy="13051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963066"/>
            <a:ext cx="4536430" cy="59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7"/>
              </a:lnSpc>
            </a:pPr>
            <a:r>
              <a:rPr lang="en-US" sz="356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Referências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2012007"/>
            <a:ext cx="4295626" cy="45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Lista de Obras Consultadas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2616399"/>
            <a:ext cx="9560719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apresenta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todas as fontes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citadas ao longo da dissertação, organizadas alfabeticamente segundo as normas da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ABNT NBR 6023:2018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238" y="3546127"/>
            <a:ext cx="9560719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As referências devem incluir apenas obras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efetivamente citadas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no texto. Cada citação no corpo do trabalho deve ter sua referência completa nesta lista.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2238" y="4555777"/>
            <a:ext cx="4536430" cy="336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 dirty="0" err="1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Elementos</a:t>
            </a:r>
            <a:r>
              <a:rPr lang="en-US" sz="2187" dirty="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87" dirty="0" err="1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essenciais</a:t>
            </a:r>
            <a:r>
              <a:rPr lang="en-US" sz="2187" dirty="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 (</a:t>
            </a:r>
            <a:r>
              <a:rPr lang="en-US" sz="2187" dirty="0" err="1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livro</a:t>
            </a:r>
            <a:r>
              <a:rPr lang="en-US" sz="2187" dirty="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):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5079801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Autoria (individual, coletiva ou institucional)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8" y="5521970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Título e subtítulo da obra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8" y="5964139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Edição (quando não for a primeira)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8" y="6406306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Local de publicação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2238" y="6848475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Editora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2238" y="7290644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Ano de publicação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115824" y="2068860"/>
            <a:ext cx="6189315" cy="4073277"/>
            <a:chOff x="0" y="0"/>
            <a:chExt cx="8252420" cy="54310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52333" cy="5431028"/>
            </a:xfrm>
            <a:custGeom>
              <a:avLst/>
              <a:gdLst/>
              <a:ahLst/>
              <a:cxnLst/>
              <a:rect l="l" t="t" r="r" b="b"/>
              <a:pathLst>
                <a:path w="8252333" h="5431028">
                  <a:moveTo>
                    <a:pt x="0" y="127000"/>
                  </a:moveTo>
                  <a:cubicBezTo>
                    <a:pt x="0" y="56896"/>
                    <a:pt x="56896" y="0"/>
                    <a:pt x="127000" y="0"/>
                  </a:cubicBezTo>
                  <a:lnTo>
                    <a:pt x="8125333" y="0"/>
                  </a:lnTo>
                  <a:cubicBezTo>
                    <a:pt x="8195437" y="0"/>
                    <a:pt x="8252333" y="56896"/>
                    <a:pt x="8252333" y="127000"/>
                  </a:cubicBezTo>
                  <a:lnTo>
                    <a:pt x="8252333" y="5304028"/>
                  </a:lnTo>
                  <a:cubicBezTo>
                    <a:pt x="8252333" y="5374132"/>
                    <a:pt x="8195437" y="5431028"/>
                    <a:pt x="8125333" y="5431028"/>
                  </a:cubicBezTo>
                  <a:lnTo>
                    <a:pt x="127000" y="5431028"/>
                  </a:lnTo>
                  <a:cubicBezTo>
                    <a:pt x="56896" y="5431028"/>
                    <a:pt x="0" y="5374132"/>
                    <a:pt x="0" y="5304028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342637" y="2380506"/>
            <a:ext cx="354360" cy="283517"/>
            <a:chOff x="0" y="0"/>
            <a:chExt cx="472480" cy="378023"/>
          </a:xfrm>
        </p:grpSpPr>
        <p:sp>
          <p:nvSpPr>
            <p:cNvPr id="20" name="Freeform 20" descr="preencoded.png"/>
            <p:cNvSpPr/>
            <p:nvPr/>
          </p:nvSpPr>
          <p:spPr>
            <a:xfrm>
              <a:off x="0" y="0"/>
              <a:ext cx="472440" cy="378079"/>
            </a:xfrm>
            <a:custGeom>
              <a:avLst/>
              <a:gdLst/>
              <a:ahLst/>
              <a:cxnLst/>
              <a:rect l="l" t="t" r="r" b="b"/>
              <a:pathLst>
                <a:path w="472440" h="378079">
                  <a:moveTo>
                    <a:pt x="0" y="0"/>
                  </a:moveTo>
                  <a:lnTo>
                    <a:pt x="472440" y="0"/>
                  </a:lnTo>
                  <a:lnTo>
                    <a:pt x="472440" y="378079"/>
                  </a:lnTo>
                  <a:lnTo>
                    <a:pt x="0" y="37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70" r="-8" b="-65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923811" y="2333328"/>
            <a:ext cx="2835325" cy="37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Tipos de fontes: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23811" y="2857351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Livros e capítulos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923811" y="3299520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Artigos científicos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23811" y="3741688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Teses e dissertações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923811" y="4183856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Documentos oficiais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923811" y="4626025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Legislação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923811" y="5068192"/>
            <a:ext cx="5154514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Recursos eletrônicos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923811" y="5510361"/>
            <a:ext cx="5154514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Relatórios técnicos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115824" y="6378179"/>
            <a:ext cx="2835325" cy="37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Atenção especial: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115824" y="6902203"/>
            <a:ext cx="6189315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Para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documentos eletrônicos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incluir URL e data de acesso. Verificar 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confiabilidade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das fontes utilizadas.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92238" y="8276634"/>
            <a:ext cx="16303526" cy="37803"/>
            <a:chOff x="0" y="0"/>
            <a:chExt cx="21738035" cy="5040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1738082" cy="50419"/>
            </a:xfrm>
            <a:custGeom>
              <a:avLst/>
              <a:gdLst/>
              <a:ahLst/>
              <a:cxnLst/>
              <a:rect l="l" t="t" r="r" b="b"/>
              <a:pathLst>
                <a:path w="21738082" h="50419">
                  <a:moveTo>
                    <a:pt x="0" y="0"/>
                  </a:moveTo>
                  <a:lnTo>
                    <a:pt x="21738082" y="0"/>
                  </a:lnTo>
                  <a:lnTo>
                    <a:pt x="21738082" y="50419"/>
                  </a:lnTo>
                  <a:lnTo>
                    <a:pt x="0" y="50419"/>
                  </a:lnTo>
                  <a:close/>
                </a:path>
              </a:pathLst>
            </a:custGeom>
            <a:solidFill>
              <a:srgbClr val="3C3939">
                <a:alpha val="2470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92237" y="8493324"/>
            <a:ext cx="16303526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Formatação segundo ABNT 6023:2018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— Garanta consistência na apresentação de todas as referências, respeitando pontuação, espaçamento e ordenação alfabética. Utilize gerenciadores de referências quando possível para assegurar precisão e padronização.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844749"/>
            <a:ext cx="7392889" cy="78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4"/>
              </a:lnSpc>
            </a:pPr>
            <a:r>
              <a:rPr lang="en-US" sz="4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Estrutura da Apresentação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974800"/>
            <a:ext cx="556991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2238" y="2489150"/>
            <a:ext cx="8031212" cy="28575"/>
            <a:chOff x="0" y="0"/>
            <a:chExt cx="10708283" cy="38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238" y="263812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Introdução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3102025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Contextualização do tema e apresentação do problema de pesquisa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64402" y="2022574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264402" y="2489150"/>
            <a:ext cx="8031361" cy="28575"/>
            <a:chOff x="0" y="0"/>
            <a:chExt cx="10708482" cy="381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264402" y="263812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Justificativa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64402" y="3102025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Relevância científica e social da investigação proposta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2238" y="3909120"/>
            <a:ext cx="43057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03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92238" y="4375696"/>
            <a:ext cx="8031212" cy="28575"/>
            <a:chOff x="0" y="0"/>
            <a:chExt cx="10708283" cy="381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92238" y="4524672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Objetivos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2238" y="4988570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Definição clara dos propósitos gerais e específicos do estudo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64402" y="3909120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04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264402" y="4375696"/>
            <a:ext cx="8031361" cy="28575"/>
            <a:chOff x="0" y="0"/>
            <a:chExt cx="10708482" cy="38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264402" y="4524672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Revisão de Literatura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64402" y="4988570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Fundamentação conceitual e diálogo com a literatura existente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238" y="5795665"/>
            <a:ext cx="314958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05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92238" y="6262241"/>
            <a:ext cx="8031212" cy="28575"/>
            <a:chOff x="0" y="0"/>
            <a:chExt cx="10708283" cy="381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92238" y="641121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Metodologia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92238" y="6875115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Desenho da pesquisa, instrumentos e procedimentos analíticos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264402" y="5795665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06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264402" y="6262241"/>
            <a:ext cx="8031361" cy="28575"/>
            <a:chOff x="0" y="0"/>
            <a:chExt cx="10708482" cy="381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9264402" y="641121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Resultados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64402" y="6875115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Apresentação e discussão dos achados empíricos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92238" y="7682210"/>
            <a:ext cx="43057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07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992238" y="8148786"/>
            <a:ext cx="8031212" cy="28575"/>
            <a:chOff x="0" y="0"/>
            <a:chExt cx="10708283" cy="381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992238" y="829776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Conclusão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2238" y="8761660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Síntese dos resultados e contribuições da pesquisa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264402" y="7682210"/>
            <a:ext cx="462179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08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9264402" y="8148786"/>
            <a:ext cx="8031361" cy="28575"/>
            <a:chOff x="0" y="0"/>
            <a:chExt cx="10708482" cy="381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9264402" y="829776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Referências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264402" y="8761660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Bibliografia consultada conforme normas ABNT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49019" y="9686925"/>
            <a:ext cx="2153256" cy="514350"/>
            <a:chOff x="0" y="0"/>
            <a:chExt cx="2871008" cy="685800"/>
          </a:xfrm>
        </p:grpSpPr>
        <p:sp>
          <p:nvSpPr>
            <p:cNvPr id="7" name="Freeform 7" descr="preencoded.png">
              <a:hlinkClick r:id="rId2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238" y="1171575"/>
            <a:ext cx="4819947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Introdução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7" y="2295525"/>
            <a:ext cx="4810274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Contextualização do Tema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7" y="2921645"/>
            <a:ext cx="543207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deve apresentar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cenário geral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em que a pesquisa se insere, contextualizando a problemática investigada dentro do campo científico e social. É fundamental estabelecer a relevância do tema para a área de conhecimento.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7" y="5065811"/>
            <a:ext cx="543207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problema de pesquisa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forma clara, demonstrando a lacuna de conhecimento que sua dissertação/tese pretende preencher. Situe geograficamente e temporalmente o objeto de estudo.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7" y="7209979"/>
            <a:ext cx="543207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os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conceitos-chave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norteiam a investigação e forneça ao leitor uma visão panorâmica do que será desenvolvido nos próximos capítulos.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021711" y="2344639"/>
            <a:ext cx="3425429" cy="6471196"/>
            <a:chOff x="0" y="0"/>
            <a:chExt cx="4567238" cy="86282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67301" cy="8628253"/>
            </a:xfrm>
            <a:custGeom>
              <a:avLst/>
              <a:gdLst/>
              <a:ahLst/>
              <a:cxnLst/>
              <a:rect l="l" t="t" r="r" b="b"/>
              <a:pathLst>
                <a:path w="4567301" h="8628253">
                  <a:moveTo>
                    <a:pt x="0" y="135001"/>
                  </a:moveTo>
                  <a:cubicBezTo>
                    <a:pt x="0" y="60452"/>
                    <a:pt x="60452" y="0"/>
                    <a:pt x="135001" y="0"/>
                  </a:cubicBezTo>
                  <a:lnTo>
                    <a:pt x="4432300" y="0"/>
                  </a:lnTo>
                  <a:cubicBezTo>
                    <a:pt x="4506849" y="0"/>
                    <a:pt x="4567301" y="60452"/>
                    <a:pt x="4567301" y="135001"/>
                  </a:cubicBezTo>
                  <a:lnTo>
                    <a:pt x="4567301" y="8493252"/>
                  </a:lnTo>
                  <a:cubicBezTo>
                    <a:pt x="4567301" y="8567801"/>
                    <a:pt x="4506849" y="8628253"/>
                    <a:pt x="4432300" y="8628253"/>
                  </a:cubicBezTo>
                  <a:lnTo>
                    <a:pt x="135001" y="8628253"/>
                  </a:lnTo>
                  <a:cubicBezTo>
                    <a:pt x="60452" y="8628253"/>
                    <a:pt x="0" y="8567801"/>
                    <a:pt x="0" y="8493252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62664" y="2677417"/>
            <a:ext cx="376535" cy="301229"/>
            <a:chOff x="0" y="0"/>
            <a:chExt cx="502047" cy="401638"/>
          </a:xfrm>
        </p:grpSpPr>
        <p:sp>
          <p:nvSpPr>
            <p:cNvPr id="18" name="Freeform 18" descr="preencoded.png"/>
            <p:cNvSpPr/>
            <p:nvPr/>
          </p:nvSpPr>
          <p:spPr>
            <a:xfrm>
              <a:off x="0" y="0"/>
              <a:ext cx="502031" cy="401701"/>
            </a:xfrm>
            <a:custGeom>
              <a:avLst/>
              <a:gdLst/>
              <a:ahLst/>
              <a:cxnLst/>
              <a:rect l="l" t="t" r="r" b="b"/>
              <a:pathLst>
                <a:path w="502031" h="401701">
                  <a:moveTo>
                    <a:pt x="0" y="0"/>
                  </a:moveTo>
                  <a:lnTo>
                    <a:pt x="502031" y="0"/>
                  </a:lnTo>
                  <a:lnTo>
                    <a:pt x="502031" y="401701"/>
                  </a:lnTo>
                  <a:lnTo>
                    <a:pt x="0" y="401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3" b="1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880151" y="2617142"/>
            <a:ext cx="2326035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que incluir: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80151" y="3177480"/>
            <a:ext cx="232603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Contextualização ampla do tema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80151" y="4032646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Definição do problema de pesquisa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80151" y="5273279"/>
            <a:ext cx="2326035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Delimitação do objeto de estudo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80151" y="6128445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Apresentação dos conceitos centrais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880151" y="7369076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Panorama geral da estrutura da dissertação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1875085"/>
            <a:ext cx="5670649" cy="73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Justificativa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87475" y="2926556"/>
            <a:ext cx="5254973" cy="5461398"/>
            <a:chOff x="0" y="0"/>
            <a:chExt cx="7006630" cy="7281863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85280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Relevância Científica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5280" y="3742135"/>
            <a:ext cx="4659362" cy="221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 como sua pesquisa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contribui para o avanço do conhecimento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na área, identificando lacunas teóricas ou empíricas que serão preenchidas.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5280" y="6180385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o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ineditismo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ou a contribuição original que sua dissertação oferece ao campo de estudo.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516440" y="2926556"/>
            <a:ext cx="5254973" cy="5461398"/>
            <a:chOff x="0" y="0"/>
            <a:chExt cx="7006630" cy="7281863"/>
          </a:xfrm>
        </p:grpSpPr>
        <p:sp>
          <p:nvSpPr>
            <p:cNvPr id="14" name="Freeform 14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14245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Relevância Social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14245" y="3742135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o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impacto prático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para a sociedade, comunidades específicas ou políticas públicas.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14245" y="5726758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 como os resultados podem ser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aplicados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melhorar situações concretas ou subsidiar tomadas de decisão.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045404" y="2926556"/>
            <a:ext cx="5254973" cy="5461398"/>
            <a:chOff x="0" y="0"/>
            <a:chExt cx="7006630" cy="7281863"/>
          </a:xfrm>
        </p:grpSpPr>
        <p:sp>
          <p:nvSpPr>
            <p:cNvPr id="20" name="Freeform 20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343210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Questão Norteadora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43210" y="3742135"/>
            <a:ext cx="4659362" cy="1319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Formule a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pergunta central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sua pesquisa busca responder de forma clara e objetiva.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343210" y="5273129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questão deve ser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viável, relevante e delimitada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orientando todo o desenvolvimento da investigação.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895201"/>
            <a:ext cx="5103614" cy="666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400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Revisão de Literatura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77950" y="2057697"/>
            <a:ext cx="8052792" cy="3750766"/>
            <a:chOff x="0" y="0"/>
            <a:chExt cx="10737057" cy="5001022"/>
          </a:xfrm>
        </p:grpSpPr>
        <p:sp>
          <p:nvSpPr>
            <p:cNvPr id="8" name="Freeform 8"/>
            <p:cNvSpPr/>
            <p:nvPr/>
          </p:nvSpPr>
          <p:spPr>
            <a:xfrm>
              <a:off x="19050" y="19050"/>
              <a:ext cx="10698988" cy="4962906"/>
            </a:xfrm>
            <a:custGeom>
              <a:avLst/>
              <a:gdLst/>
              <a:ahLst/>
              <a:cxnLst/>
              <a:rect l="l" t="t" r="r" b="b"/>
              <a:pathLst>
                <a:path w="10698988" h="4962906">
                  <a:moveTo>
                    <a:pt x="0" y="182880"/>
                  </a:moveTo>
                  <a:cubicBezTo>
                    <a:pt x="0" y="81915"/>
                    <a:pt x="82169" y="0"/>
                    <a:pt x="183642" y="0"/>
                  </a:cubicBezTo>
                  <a:lnTo>
                    <a:pt x="10515346" y="0"/>
                  </a:lnTo>
                  <a:cubicBezTo>
                    <a:pt x="10616819" y="0"/>
                    <a:pt x="10698988" y="81915"/>
                    <a:pt x="10698988" y="182880"/>
                  </a:cubicBezTo>
                  <a:lnTo>
                    <a:pt x="10698988" y="4780026"/>
                  </a:lnTo>
                  <a:cubicBezTo>
                    <a:pt x="10698988" y="4880991"/>
                    <a:pt x="10616819" y="4962906"/>
                    <a:pt x="10515346" y="4962906"/>
                  </a:cubicBezTo>
                  <a:lnTo>
                    <a:pt x="183642" y="4962906"/>
                  </a:lnTo>
                  <a:cubicBezTo>
                    <a:pt x="82169" y="4962906"/>
                    <a:pt x="0" y="4880991"/>
                    <a:pt x="0" y="4780026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0737088" cy="5001006"/>
            </a:xfrm>
            <a:custGeom>
              <a:avLst/>
              <a:gdLst/>
              <a:ahLst/>
              <a:cxnLst/>
              <a:rect l="l" t="t" r="r" b="b"/>
              <a:pathLst>
                <a:path w="10737088" h="5001006">
                  <a:moveTo>
                    <a:pt x="0" y="201930"/>
                  </a:moveTo>
                  <a:cubicBezTo>
                    <a:pt x="0" y="90297"/>
                    <a:pt x="90805" y="0"/>
                    <a:pt x="202692" y="0"/>
                  </a:cubicBezTo>
                  <a:lnTo>
                    <a:pt x="10534396" y="0"/>
                  </a:lnTo>
                  <a:lnTo>
                    <a:pt x="10534396" y="19050"/>
                  </a:lnTo>
                  <a:lnTo>
                    <a:pt x="10534396" y="0"/>
                  </a:lnTo>
                  <a:cubicBezTo>
                    <a:pt x="10646283" y="0"/>
                    <a:pt x="10737088" y="90297"/>
                    <a:pt x="10737088" y="201930"/>
                  </a:cubicBezTo>
                  <a:lnTo>
                    <a:pt x="10718038" y="201930"/>
                  </a:lnTo>
                  <a:lnTo>
                    <a:pt x="10737088" y="201930"/>
                  </a:lnTo>
                  <a:lnTo>
                    <a:pt x="10737088" y="4799076"/>
                  </a:lnTo>
                  <a:lnTo>
                    <a:pt x="10718038" y="4799076"/>
                  </a:lnTo>
                  <a:lnTo>
                    <a:pt x="10737088" y="4799076"/>
                  </a:lnTo>
                  <a:cubicBezTo>
                    <a:pt x="10737088" y="4910709"/>
                    <a:pt x="10646283" y="5001006"/>
                    <a:pt x="10534396" y="5001006"/>
                  </a:cubicBezTo>
                  <a:lnTo>
                    <a:pt x="10534396" y="4981956"/>
                  </a:lnTo>
                  <a:lnTo>
                    <a:pt x="10534396" y="5001006"/>
                  </a:lnTo>
                  <a:lnTo>
                    <a:pt x="202692" y="5001006"/>
                  </a:lnTo>
                  <a:lnTo>
                    <a:pt x="202692" y="4981956"/>
                  </a:lnTo>
                  <a:lnTo>
                    <a:pt x="202692" y="5001006"/>
                  </a:lnTo>
                  <a:cubicBezTo>
                    <a:pt x="90805" y="5001006"/>
                    <a:pt x="0" y="4910709"/>
                    <a:pt x="0" y="4799076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799076"/>
                  </a:lnTo>
                  <a:lnTo>
                    <a:pt x="19050" y="4799076"/>
                  </a:lnTo>
                  <a:lnTo>
                    <a:pt x="38100" y="4799076"/>
                  </a:lnTo>
                  <a:cubicBezTo>
                    <a:pt x="38100" y="4889500"/>
                    <a:pt x="111760" y="4962906"/>
                    <a:pt x="202692" y="4962906"/>
                  </a:cubicBezTo>
                  <a:lnTo>
                    <a:pt x="10534396" y="4962906"/>
                  </a:lnTo>
                  <a:cubicBezTo>
                    <a:pt x="10625327" y="4962906"/>
                    <a:pt x="10698988" y="4889500"/>
                    <a:pt x="10698988" y="4799076"/>
                  </a:cubicBezTo>
                  <a:lnTo>
                    <a:pt x="10698988" y="201930"/>
                  </a:lnTo>
                  <a:cubicBezTo>
                    <a:pt x="10698988" y="111506"/>
                    <a:pt x="10625327" y="38100"/>
                    <a:pt x="10534396" y="38100"/>
                  </a:cubicBezTo>
                  <a:lnTo>
                    <a:pt x="202692" y="38100"/>
                  </a:lnTo>
                  <a:lnTo>
                    <a:pt x="202692" y="19050"/>
                  </a:lnTo>
                  <a:lnTo>
                    <a:pt x="202692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3662" y="2071985"/>
            <a:ext cx="114300" cy="3722191"/>
            <a:chOff x="0" y="0"/>
            <a:chExt cx="152400" cy="49629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400" cy="4962906"/>
            </a:xfrm>
            <a:custGeom>
              <a:avLst/>
              <a:gdLst/>
              <a:ahLst/>
              <a:cxnLst/>
              <a:rect l="l" t="t" r="r" b="b"/>
              <a:pathLst>
                <a:path w="152400" h="496290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886706"/>
                  </a:lnTo>
                  <a:cubicBezTo>
                    <a:pt x="152400" y="4928743"/>
                    <a:pt x="118237" y="4962906"/>
                    <a:pt x="76200" y="4962906"/>
                  </a:cubicBezTo>
                  <a:cubicBezTo>
                    <a:pt x="34163" y="4962906"/>
                    <a:pt x="0" y="4928743"/>
                    <a:pt x="0" y="4886706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61629" y="2327076"/>
            <a:ext cx="4319975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Fundamentação Teórica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1629" y="2821484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os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marcos teóricos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sustentam sua pesquisa. Identifique as principais escolas de pensamento, teorias e conceitos que fundamentam a análise do problema.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1629" y="4199633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Estabeleça o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diálogo teórico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diferentes autores e correntes, posicionando criticamente sua pesquisa neste campo.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257259" y="2057697"/>
            <a:ext cx="8052792" cy="3750766"/>
            <a:chOff x="0" y="0"/>
            <a:chExt cx="10737057" cy="5001022"/>
          </a:xfrm>
        </p:grpSpPr>
        <p:sp>
          <p:nvSpPr>
            <p:cNvPr id="16" name="Freeform 16"/>
            <p:cNvSpPr/>
            <p:nvPr/>
          </p:nvSpPr>
          <p:spPr>
            <a:xfrm>
              <a:off x="19050" y="19050"/>
              <a:ext cx="10698988" cy="4962906"/>
            </a:xfrm>
            <a:custGeom>
              <a:avLst/>
              <a:gdLst/>
              <a:ahLst/>
              <a:cxnLst/>
              <a:rect l="l" t="t" r="r" b="b"/>
              <a:pathLst>
                <a:path w="10698988" h="4962906">
                  <a:moveTo>
                    <a:pt x="0" y="182880"/>
                  </a:moveTo>
                  <a:cubicBezTo>
                    <a:pt x="0" y="81915"/>
                    <a:pt x="82169" y="0"/>
                    <a:pt x="183642" y="0"/>
                  </a:cubicBezTo>
                  <a:lnTo>
                    <a:pt x="10515346" y="0"/>
                  </a:lnTo>
                  <a:cubicBezTo>
                    <a:pt x="10616819" y="0"/>
                    <a:pt x="10698988" y="81915"/>
                    <a:pt x="10698988" y="182880"/>
                  </a:cubicBezTo>
                  <a:lnTo>
                    <a:pt x="10698988" y="4780026"/>
                  </a:lnTo>
                  <a:cubicBezTo>
                    <a:pt x="10698988" y="4880991"/>
                    <a:pt x="10616819" y="4962906"/>
                    <a:pt x="10515346" y="4962906"/>
                  </a:cubicBezTo>
                  <a:lnTo>
                    <a:pt x="183642" y="4962906"/>
                  </a:lnTo>
                  <a:cubicBezTo>
                    <a:pt x="82169" y="4962906"/>
                    <a:pt x="0" y="4880991"/>
                    <a:pt x="0" y="4780026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0737088" cy="5001006"/>
            </a:xfrm>
            <a:custGeom>
              <a:avLst/>
              <a:gdLst/>
              <a:ahLst/>
              <a:cxnLst/>
              <a:rect l="l" t="t" r="r" b="b"/>
              <a:pathLst>
                <a:path w="10737088" h="5001006">
                  <a:moveTo>
                    <a:pt x="0" y="201930"/>
                  </a:moveTo>
                  <a:cubicBezTo>
                    <a:pt x="0" y="90297"/>
                    <a:pt x="90805" y="0"/>
                    <a:pt x="202692" y="0"/>
                  </a:cubicBezTo>
                  <a:lnTo>
                    <a:pt x="10534396" y="0"/>
                  </a:lnTo>
                  <a:lnTo>
                    <a:pt x="10534396" y="19050"/>
                  </a:lnTo>
                  <a:lnTo>
                    <a:pt x="10534396" y="0"/>
                  </a:lnTo>
                  <a:cubicBezTo>
                    <a:pt x="10646283" y="0"/>
                    <a:pt x="10737088" y="90297"/>
                    <a:pt x="10737088" y="201930"/>
                  </a:cubicBezTo>
                  <a:lnTo>
                    <a:pt x="10718038" y="201930"/>
                  </a:lnTo>
                  <a:lnTo>
                    <a:pt x="10737088" y="201930"/>
                  </a:lnTo>
                  <a:lnTo>
                    <a:pt x="10737088" y="4799076"/>
                  </a:lnTo>
                  <a:lnTo>
                    <a:pt x="10718038" y="4799076"/>
                  </a:lnTo>
                  <a:lnTo>
                    <a:pt x="10737088" y="4799076"/>
                  </a:lnTo>
                  <a:cubicBezTo>
                    <a:pt x="10737088" y="4910709"/>
                    <a:pt x="10646283" y="5001006"/>
                    <a:pt x="10534396" y="5001006"/>
                  </a:cubicBezTo>
                  <a:lnTo>
                    <a:pt x="10534396" y="4981956"/>
                  </a:lnTo>
                  <a:lnTo>
                    <a:pt x="10534396" y="5001006"/>
                  </a:lnTo>
                  <a:lnTo>
                    <a:pt x="202692" y="5001006"/>
                  </a:lnTo>
                  <a:lnTo>
                    <a:pt x="202692" y="4981956"/>
                  </a:lnTo>
                  <a:lnTo>
                    <a:pt x="202692" y="5001006"/>
                  </a:lnTo>
                  <a:cubicBezTo>
                    <a:pt x="90805" y="5001006"/>
                    <a:pt x="0" y="4910709"/>
                    <a:pt x="0" y="4799076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799076"/>
                  </a:lnTo>
                  <a:lnTo>
                    <a:pt x="19050" y="4799076"/>
                  </a:lnTo>
                  <a:lnTo>
                    <a:pt x="38100" y="4799076"/>
                  </a:lnTo>
                  <a:cubicBezTo>
                    <a:pt x="38100" y="4889500"/>
                    <a:pt x="111760" y="4962906"/>
                    <a:pt x="202692" y="4962906"/>
                  </a:cubicBezTo>
                  <a:lnTo>
                    <a:pt x="10534396" y="4962906"/>
                  </a:lnTo>
                  <a:cubicBezTo>
                    <a:pt x="10625327" y="4962906"/>
                    <a:pt x="10698988" y="4889500"/>
                    <a:pt x="10698988" y="4799076"/>
                  </a:cubicBezTo>
                  <a:lnTo>
                    <a:pt x="10698988" y="201930"/>
                  </a:lnTo>
                  <a:cubicBezTo>
                    <a:pt x="10698988" y="111506"/>
                    <a:pt x="10625327" y="38100"/>
                    <a:pt x="10534396" y="38100"/>
                  </a:cubicBezTo>
                  <a:lnTo>
                    <a:pt x="202692" y="38100"/>
                  </a:lnTo>
                  <a:lnTo>
                    <a:pt x="202692" y="19050"/>
                  </a:lnTo>
                  <a:lnTo>
                    <a:pt x="202692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242971" y="2071985"/>
            <a:ext cx="114300" cy="3722191"/>
            <a:chOff x="0" y="0"/>
            <a:chExt cx="152400" cy="496292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400" cy="4962906"/>
            </a:xfrm>
            <a:custGeom>
              <a:avLst/>
              <a:gdLst/>
              <a:ahLst/>
              <a:cxnLst/>
              <a:rect l="l" t="t" r="r" b="b"/>
              <a:pathLst>
                <a:path w="152400" h="496290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886706"/>
                  </a:lnTo>
                  <a:cubicBezTo>
                    <a:pt x="152400" y="4928743"/>
                    <a:pt x="118237" y="4962906"/>
                    <a:pt x="76200" y="4962906"/>
                  </a:cubicBezTo>
                  <a:cubicBezTo>
                    <a:pt x="34163" y="4962906"/>
                    <a:pt x="0" y="4928743"/>
                    <a:pt x="0" y="4886706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640938" y="2327076"/>
            <a:ext cx="3189685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Estado da Arte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40937" y="2821484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Realize uma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revisão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das pesquisas mais recentes e relevantes sobre o tema. Identifique tendências, consensos e controvérsias na literatura.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40937" y="4199633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 conhecimento sobre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estudos similares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já realizados, destacando suas contribuições e limitações.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77950" y="6034980"/>
            <a:ext cx="8052792" cy="3342383"/>
            <a:chOff x="0" y="0"/>
            <a:chExt cx="10737057" cy="4456510"/>
          </a:xfrm>
        </p:grpSpPr>
        <p:sp>
          <p:nvSpPr>
            <p:cNvPr id="24" name="Freeform 24"/>
            <p:cNvSpPr/>
            <p:nvPr/>
          </p:nvSpPr>
          <p:spPr>
            <a:xfrm>
              <a:off x="19050" y="19050"/>
              <a:ext cx="10698987" cy="4418457"/>
            </a:xfrm>
            <a:custGeom>
              <a:avLst/>
              <a:gdLst/>
              <a:ahLst/>
              <a:cxnLst/>
              <a:rect l="l" t="t" r="r" b="b"/>
              <a:pathLst>
                <a:path w="10698987" h="4418457">
                  <a:moveTo>
                    <a:pt x="0" y="182880"/>
                  </a:moveTo>
                  <a:cubicBezTo>
                    <a:pt x="0" y="81915"/>
                    <a:pt x="82296" y="0"/>
                    <a:pt x="183769" y="0"/>
                  </a:cubicBezTo>
                  <a:lnTo>
                    <a:pt x="10515219" y="0"/>
                  </a:lnTo>
                  <a:cubicBezTo>
                    <a:pt x="10616692" y="0"/>
                    <a:pt x="10698987" y="81915"/>
                    <a:pt x="10698987" y="182880"/>
                  </a:cubicBezTo>
                  <a:lnTo>
                    <a:pt x="10698987" y="4235577"/>
                  </a:lnTo>
                  <a:cubicBezTo>
                    <a:pt x="10698987" y="4336542"/>
                    <a:pt x="10616692" y="4418457"/>
                    <a:pt x="10515219" y="4418457"/>
                  </a:cubicBezTo>
                  <a:lnTo>
                    <a:pt x="183769" y="4418457"/>
                  </a:lnTo>
                  <a:cubicBezTo>
                    <a:pt x="82296" y="4418457"/>
                    <a:pt x="0" y="4336542"/>
                    <a:pt x="0" y="4235577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0737087" cy="4456557"/>
            </a:xfrm>
            <a:custGeom>
              <a:avLst/>
              <a:gdLst/>
              <a:ahLst/>
              <a:cxnLst/>
              <a:rect l="l" t="t" r="r" b="b"/>
              <a:pathLst>
                <a:path w="10737087" h="4456557">
                  <a:moveTo>
                    <a:pt x="0" y="201930"/>
                  </a:moveTo>
                  <a:cubicBezTo>
                    <a:pt x="0" y="90297"/>
                    <a:pt x="90932" y="0"/>
                    <a:pt x="202819" y="0"/>
                  </a:cubicBezTo>
                  <a:lnTo>
                    <a:pt x="10534269" y="0"/>
                  </a:lnTo>
                  <a:lnTo>
                    <a:pt x="10534269" y="19050"/>
                  </a:lnTo>
                  <a:lnTo>
                    <a:pt x="10534269" y="0"/>
                  </a:lnTo>
                  <a:cubicBezTo>
                    <a:pt x="10646156" y="0"/>
                    <a:pt x="10737087" y="90297"/>
                    <a:pt x="10737087" y="201930"/>
                  </a:cubicBezTo>
                  <a:lnTo>
                    <a:pt x="10718037" y="201930"/>
                  </a:lnTo>
                  <a:lnTo>
                    <a:pt x="10737087" y="201930"/>
                  </a:lnTo>
                  <a:lnTo>
                    <a:pt x="10737087" y="4254627"/>
                  </a:lnTo>
                  <a:lnTo>
                    <a:pt x="10718037" y="4254627"/>
                  </a:lnTo>
                  <a:lnTo>
                    <a:pt x="10737087" y="4254627"/>
                  </a:lnTo>
                  <a:cubicBezTo>
                    <a:pt x="10737087" y="4366260"/>
                    <a:pt x="10646156" y="4456557"/>
                    <a:pt x="10534269" y="4456557"/>
                  </a:cubicBezTo>
                  <a:lnTo>
                    <a:pt x="10534269" y="4437507"/>
                  </a:lnTo>
                  <a:lnTo>
                    <a:pt x="10534269" y="4456557"/>
                  </a:lnTo>
                  <a:lnTo>
                    <a:pt x="202819" y="4456557"/>
                  </a:lnTo>
                  <a:lnTo>
                    <a:pt x="202819" y="4437507"/>
                  </a:lnTo>
                  <a:lnTo>
                    <a:pt x="202819" y="4456557"/>
                  </a:lnTo>
                  <a:cubicBezTo>
                    <a:pt x="90932" y="4456557"/>
                    <a:pt x="0" y="4366133"/>
                    <a:pt x="0" y="4254627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254627"/>
                  </a:lnTo>
                  <a:lnTo>
                    <a:pt x="19050" y="4254627"/>
                  </a:lnTo>
                  <a:lnTo>
                    <a:pt x="38100" y="4254627"/>
                  </a:lnTo>
                  <a:cubicBezTo>
                    <a:pt x="38100" y="4345051"/>
                    <a:pt x="111760" y="4418457"/>
                    <a:pt x="202819" y="4418457"/>
                  </a:cubicBezTo>
                  <a:lnTo>
                    <a:pt x="10534269" y="4418457"/>
                  </a:lnTo>
                  <a:cubicBezTo>
                    <a:pt x="10625327" y="4418457"/>
                    <a:pt x="10698987" y="4345051"/>
                    <a:pt x="10698987" y="4254627"/>
                  </a:cubicBezTo>
                  <a:lnTo>
                    <a:pt x="10698987" y="201930"/>
                  </a:lnTo>
                  <a:cubicBezTo>
                    <a:pt x="10698987" y="111506"/>
                    <a:pt x="10625327" y="38100"/>
                    <a:pt x="10534269" y="38100"/>
                  </a:cubicBezTo>
                  <a:lnTo>
                    <a:pt x="202819" y="38100"/>
                  </a:lnTo>
                  <a:lnTo>
                    <a:pt x="202819" y="19050"/>
                  </a:lnTo>
                  <a:lnTo>
                    <a:pt x="202819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63662" y="6049268"/>
            <a:ext cx="114300" cy="3313807"/>
            <a:chOff x="0" y="0"/>
            <a:chExt cx="152400" cy="441841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2400" cy="4418457"/>
            </a:xfrm>
            <a:custGeom>
              <a:avLst/>
              <a:gdLst/>
              <a:ahLst/>
              <a:cxnLst/>
              <a:rect l="l" t="t" r="r" b="b"/>
              <a:pathLst>
                <a:path w="152400" h="4418457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342257"/>
                  </a:lnTo>
                  <a:cubicBezTo>
                    <a:pt x="152400" y="4384294"/>
                    <a:pt x="118237" y="4418457"/>
                    <a:pt x="76200" y="4418457"/>
                  </a:cubicBezTo>
                  <a:cubicBezTo>
                    <a:pt x="34163" y="4418457"/>
                    <a:pt x="0" y="4384294"/>
                    <a:pt x="0" y="4342257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361629" y="6304360"/>
            <a:ext cx="3189685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Principais Autores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61629" y="6798766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os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autores clássicos e contemporâneos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são referências essenciais na área. Justifique a escolha destes autores e explique suas contribuições específicas.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61629" y="8176915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como estes autores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dialogam com sua pesquisa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subsidiam sua análise empírica.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257259" y="6034980"/>
            <a:ext cx="8052792" cy="3342383"/>
            <a:chOff x="0" y="0"/>
            <a:chExt cx="10737057" cy="4456510"/>
          </a:xfrm>
        </p:grpSpPr>
        <p:sp>
          <p:nvSpPr>
            <p:cNvPr id="32" name="Freeform 32"/>
            <p:cNvSpPr/>
            <p:nvPr/>
          </p:nvSpPr>
          <p:spPr>
            <a:xfrm>
              <a:off x="19050" y="19050"/>
              <a:ext cx="10698987" cy="4418457"/>
            </a:xfrm>
            <a:custGeom>
              <a:avLst/>
              <a:gdLst/>
              <a:ahLst/>
              <a:cxnLst/>
              <a:rect l="l" t="t" r="r" b="b"/>
              <a:pathLst>
                <a:path w="10698987" h="4418457">
                  <a:moveTo>
                    <a:pt x="0" y="182880"/>
                  </a:moveTo>
                  <a:cubicBezTo>
                    <a:pt x="0" y="81915"/>
                    <a:pt x="82296" y="0"/>
                    <a:pt x="183769" y="0"/>
                  </a:cubicBezTo>
                  <a:lnTo>
                    <a:pt x="10515219" y="0"/>
                  </a:lnTo>
                  <a:cubicBezTo>
                    <a:pt x="10616692" y="0"/>
                    <a:pt x="10698987" y="81915"/>
                    <a:pt x="10698987" y="182880"/>
                  </a:cubicBezTo>
                  <a:lnTo>
                    <a:pt x="10698987" y="4235577"/>
                  </a:lnTo>
                  <a:cubicBezTo>
                    <a:pt x="10698987" y="4336542"/>
                    <a:pt x="10616692" y="4418457"/>
                    <a:pt x="10515219" y="4418457"/>
                  </a:cubicBezTo>
                  <a:lnTo>
                    <a:pt x="183769" y="4418457"/>
                  </a:lnTo>
                  <a:cubicBezTo>
                    <a:pt x="82296" y="4418457"/>
                    <a:pt x="0" y="4336542"/>
                    <a:pt x="0" y="4235577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0737087" cy="4456557"/>
            </a:xfrm>
            <a:custGeom>
              <a:avLst/>
              <a:gdLst/>
              <a:ahLst/>
              <a:cxnLst/>
              <a:rect l="l" t="t" r="r" b="b"/>
              <a:pathLst>
                <a:path w="10737087" h="4456557">
                  <a:moveTo>
                    <a:pt x="0" y="201930"/>
                  </a:moveTo>
                  <a:cubicBezTo>
                    <a:pt x="0" y="90297"/>
                    <a:pt x="90932" y="0"/>
                    <a:pt x="202819" y="0"/>
                  </a:cubicBezTo>
                  <a:lnTo>
                    <a:pt x="10534269" y="0"/>
                  </a:lnTo>
                  <a:lnTo>
                    <a:pt x="10534269" y="19050"/>
                  </a:lnTo>
                  <a:lnTo>
                    <a:pt x="10534269" y="0"/>
                  </a:lnTo>
                  <a:cubicBezTo>
                    <a:pt x="10646156" y="0"/>
                    <a:pt x="10737087" y="90297"/>
                    <a:pt x="10737087" y="201930"/>
                  </a:cubicBezTo>
                  <a:lnTo>
                    <a:pt x="10718037" y="201930"/>
                  </a:lnTo>
                  <a:lnTo>
                    <a:pt x="10737087" y="201930"/>
                  </a:lnTo>
                  <a:lnTo>
                    <a:pt x="10737087" y="4254627"/>
                  </a:lnTo>
                  <a:lnTo>
                    <a:pt x="10718037" y="4254627"/>
                  </a:lnTo>
                  <a:lnTo>
                    <a:pt x="10737087" y="4254627"/>
                  </a:lnTo>
                  <a:cubicBezTo>
                    <a:pt x="10737087" y="4366260"/>
                    <a:pt x="10646156" y="4456557"/>
                    <a:pt x="10534269" y="4456557"/>
                  </a:cubicBezTo>
                  <a:lnTo>
                    <a:pt x="10534269" y="4437507"/>
                  </a:lnTo>
                  <a:lnTo>
                    <a:pt x="10534269" y="4456557"/>
                  </a:lnTo>
                  <a:lnTo>
                    <a:pt x="202819" y="4456557"/>
                  </a:lnTo>
                  <a:lnTo>
                    <a:pt x="202819" y="4437507"/>
                  </a:lnTo>
                  <a:lnTo>
                    <a:pt x="202819" y="4456557"/>
                  </a:lnTo>
                  <a:cubicBezTo>
                    <a:pt x="90932" y="4456557"/>
                    <a:pt x="0" y="4366133"/>
                    <a:pt x="0" y="4254627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254627"/>
                  </a:lnTo>
                  <a:lnTo>
                    <a:pt x="19050" y="4254627"/>
                  </a:lnTo>
                  <a:lnTo>
                    <a:pt x="38100" y="4254627"/>
                  </a:lnTo>
                  <a:cubicBezTo>
                    <a:pt x="38100" y="4345051"/>
                    <a:pt x="111760" y="4418457"/>
                    <a:pt x="202819" y="4418457"/>
                  </a:cubicBezTo>
                  <a:lnTo>
                    <a:pt x="10534269" y="4418457"/>
                  </a:lnTo>
                  <a:cubicBezTo>
                    <a:pt x="10625327" y="4418457"/>
                    <a:pt x="10698987" y="4345051"/>
                    <a:pt x="10698987" y="4254627"/>
                  </a:cubicBezTo>
                  <a:lnTo>
                    <a:pt x="10698987" y="201930"/>
                  </a:lnTo>
                  <a:cubicBezTo>
                    <a:pt x="10698987" y="111506"/>
                    <a:pt x="10625327" y="38100"/>
                    <a:pt x="10534269" y="38100"/>
                  </a:cubicBezTo>
                  <a:lnTo>
                    <a:pt x="202819" y="38100"/>
                  </a:lnTo>
                  <a:lnTo>
                    <a:pt x="202819" y="19050"/>
                  </a:lnTo>
                  <a:lnTo>
                    <a:pt x="202819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242971" y="6049268"/>
            <a:ext cx="114300" cy="3313807"/>
            <a:chOff x="0" y="0"/>
            <a:chExt cx="152400" cy="441841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52400" cy="4418457"/>
            </a:xfrm>
            <a:custGeom>
              <a:avLst/>
              <a:gdLst/>
              <a:ahLst/>
              <a:cxnLst/>
              <a:rect l="l" t="t" r="r" b="b"/>
              <a:pathLst>
                <a:path w="152400" h="4418457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342257"/>
                  </a:lnTo>
                  <a:cubicBezTo>
                    <a:pt x="152400" y="4384294"/>
                    <a:pt x="118237" y="4418457"/>
                    <a:pt x="76200" y="4418457"/>
                  </a:cubicBezTo>
                  <a:cubicBezTo>
                    <a:pt x="34163" y="4418457"/>
                    <a:pt x="0" y="4384294"/>
                    <a:pt x="0" y="4342257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9640938" y="6304360"/>
            <a:ext cx="3191172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Lacunas Identificadas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640937" y="6798766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Explicite as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lacunas de conhecimento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identificadas na literatura revisada e demonstre como sua pesquisa contribui para preenchê-las.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640937" y="8176915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conecta a revisão de literatura à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justificativa da pesquisa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reforçando sua relevância científica.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850237" y="814387"/>
            <a:ext cx="4819948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0237" y="1938337"/>
            <a:ext cx="3615035" cy="47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 Geral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50237" y="2564457"/>
            <a:ext cx="442882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 objetivo geral deve expressar de forma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clara e sintética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 propósito central da dissertação/tese. Utilize verbos no infinitivo que indiquem a ação principal da pesquisa.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50237" y="4708624"/>
            <a:ext cx="442882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Deve ser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amplo o suficiente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abranger todo o escopo do trabalho, mas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específico o suficiente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ser alcançável dentro dos limites temporais e metodológicos do mestrado/doutorado.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850237" y="7378154"/>
            <a:ext cx="4428827" cy="1794719"/>
            <a:chOff x="0" y="0"/>
            <a:chExt cx="5905103" cy="23929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905119" cy="2392934"/>
            </a:xfrm>
            <a:custGeom>
              <a:avLst/>
              <a:gdLst/>
              <a:ahLst/>
              <a:cxnLst/>
              <a:rect l="l" t="t" r="r" b="b"/>
              <a:pathLst>
                <a:path w="5905119" h="2392934">
                  <a:moveTo>
                    <a:pt x="0" y="135001"/>
                  </a:moveTo>
                  <a:cubicBezTo>
                    <a:pt x="0" y="60452"/>
                    <a:pt x="60452" y="0"/>
                    <a:pt x="135001" y="0"/>
                  </a:cubicBezTo>
                  <a:lnTo>
                    <a:pt x="5770118" y="0"/>
                  </a:lnTo>
                  <a:cubicBezTo>
                    <a:pt x="5844667" y="0"/>
                    <a:pt x="5905119" y="60452"/>
                    <a:pt x="5905119" y="135001"/>
                  </a:cubicBezTo>
                  <a:lnTo>
                    <a:pt x="5905119" y="2257933"/>
                  </a:lnTo>
                  <a:cubicBezTo>
                    <a:pt x="5905119" y="2332482"/>
                    <a:pt x="5844667" y="2392934"/>
                    <a:pt x="5770118" y="2392934"/>
                  </a:cubicBezTo>
                  <a:lnTo>
                    <a:pt x="135001" y="2392934"/>
                  </a:lnTo>
                  <a:cubicBezTo>
                    <a:pt x="60452" y="2392934"/>
                    <a:pt x="0" y="2332482"/>
                    <a:pt x="0" y="2257933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91190" y="7735044"/>
            <a:ext cx="301229" cy="240952"/>
            <a:chOff x="0" y="0"/>
            <a:chExt cx="401638" cy="321270"/>
          </a:xfrm>
        </p:grpSpPr>
        <p:sp>
          <p:nvSpPr>
            <p:cNvPr id="15" name="Freeform 15" descr="preencoded.png"/>
            <p:cNvSpPr/>
            <p:nvPr/>
          </p:nvSpPr>
          <p:spPr>
            <a:xfrm>
              <a:off x="0" y="0"/>
              <a:ext cx="401701" cy="321310"/>
            </a:xfrm>
            <a:custGeom>
              <a:avLst/>
              <a:gdLst/>
              <a:ahLst/>
              <a:cxnLst/>
              <a:rect l="l" t="t" r="r" b="b"/>
              <a:pathLst>
                <a:path w="401701" h="321310">
                  <a:moveTo>
                    <a:pt x="0" y="0"/>
                  </a:moveTo>
                  <a:lnTo>
                    <a:pt x="401701" y="0"/>
                  </a:lnTo>
                  <a:lnTo>
                    <a:pt x="401701" y="321310"/>
                  </a:lnTo>
                  <a:lnTo>
                    <a:pt x="0" y="321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3" r="-1177" b="1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633371" y="7593509"/>
            <a:ext cx="3499553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Exemplos de verbos:</a:t>
            </a: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Analisar, Investigar, Compreender, Avaliar, Caracterizar, Identificar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76460" y="1938337"/>
            <a:ext cx="3615035" cy="47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Objetivos Específicos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76460" y="2564457"/>
            <a:ext cx="442882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Os objetivos específicos são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desdobramento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 objetivo geral em metas menores e operacionalizáveis. Devem ser: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76460" y="4323160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Entre 3 e 5 objetivos claramente definidos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76460" y="5178326"/>
            <a:ext cx="4428827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Mensuráveis e alcançáveis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876460" y="5648027"/>
            <a:ext cx="4428827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Sequenciais e logicamente conectados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876460" y="6503194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Diretamente relacionados à metodologia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76460" y="7358360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Expressos com verbos de ação específicos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34342" y="906661"/>
            <a:ext cx="3470522" cy="45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Metodologia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29580" y="1701701"/>
            <a:ext cx="8132415" cy="3317676"/>
            <a:chOff x="0" y="0"/>
            <a:chExt cx="10843220" cy="4423568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10830433" cy="4410837"/>
            </a:xfrm>
            <a:custGeom>
              <a:avLst/>
              <a:gdLst/>
              <a:ahLst/>
              <a:cxnLst/>
              <a:rect l="l" t="t" r="r" b="b"/>
              <a:pathLst>
                <a:path w="10830433" h="4410837">
                  <a:moveTo>
                    <a:pt x="0" y="97155"/>
                  </a:moveTo>
                  <a:cubicBezTo>
                    <a:pt x="0" y="43561"/>
                    <a:pt x="43561" y="0"/>
                    <a:pt x="97282" y="0"/>
                  </a:cubicBezTo>
                  <a:lnTo>
                    <a:pt x="10733151" y="0"/>
                  </a:lnTo>
                  <a:cubicBezTo>
                    <a:pt x="10786872" y="0"/>
                    <a:pt x="10830433" y="43561"/>
                    <a:pt x="10830433" y="97155"/>
                  </a:cubicBezTo>
                  <a:lnTo>
                    <a:pt x="10830433" y="4313682"/>
                  </a:lnTo>
                  <a:cubicBezTo>
                    <a:pt x="10830433" y="4367403"/>
                    <a:pt x="10786872" y="4410837"/>
                    <a:pt x="10733151" y="4410837"/>
                  </a:cubicBezTo>
                  <a:lnTo>
                    <a:pt x="97282" y="4410837"/>
                  </a:lnTo>
                  <a:cubicBezTo>
                    <a:pt x="43561" y="4410837"/>
                    <a:pt x="0" y="4367276"/>
                    <a:pt x="0" y="431368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0843133" cy="4423537"/>
            </a:xfrm>
            <a:custGeom>
              <a:avLst/>
              <a:gdLst/>
              <a:ahLst/>
              <a:cxnLst/>
              <a:rect l="l" t="t" r="r" b="b"/>
              <a:pathLst>
                <a:path w="10843133" h="4423537">
                  <a:moveTo>
                    <a:pt x="0" y="103505"/>
                  </a:moveTo>
                  <a:cubicBezTo>
                    <a:pt x="0" y="46355"/>
                    <a:pt x="46482" y="0"/>
                    <a:pt x="103632" y="0"/>
                  </a:cubicBezTo>
                  <a:lnTo>
                    <a:pt x="10739501" y="0"/>
                  </a:lnTo>
                  <a:lnTo>
                    <a:pt x="10739501" y="6350"/>
                  </a:lnTo>
                  <a:lnTo>
                    <a:pt x="10739501" y="0"/>
                  </a:lnTo>
                  <a:cubicBezTo>
                    <a:pt x="10796778" y="0"/>
                    <a:pt x="10843133" y="46355"/>
                    <a:pt x="10843133" y="103505"/>
                  </a:cubicBezTo>
                  <a:lnTo>
                    <a:pt x="10836783" y="103505"/>
                  </a:lnTo>
                  <a:lnTo>
                    <a:pt x="10843133" y="103505"/>
                  </a:lnTo>
                  <a:lnTo>
                    <a:pt x="10843133" y="4320032"/>
                  </a:lnTo>
                  <a:lnTo>
                    <a:pt x="10836783" y="4320032"/>
                  </a:lnTo>
                  <a:lnTo>
                    <a:pt x="10843133" y="4320032"/>
                  </a:lnTo>
                  <a:cubicBezTo>
                    <a:pt x="10843133" y="4377182"/>
                    <a:pt x="10796651" y="4423537"/>
                    <a:pt x="10739501" y="4423537"/>
                  </a:cubicBezTo>
                  <a:lnTo>
                    <a:pt x="10739501" y="4417187"/>
                  </a:lnTo>
                  <a:lnTo>
                    <a:pt x="10739501" y="4423537"/>
                  </a:lnTo>
                  <a:lnTo>
                    <a:pt x="103632" y="4423537"/>
                  </a:lnTo>
                  <a:lnTo>
                    <a:pt x="103632" y="4417187"/>
                  </a:lnTo>
                  <a:lnTo>
                    <a:pt x="103632" y="4423537"/>
                  </a:lnTo>
                  <a:cubicBezTo>
                    <a:pt x="46355" y="4423537"/>
                    <a:pt x="0" y="4377182"/>
                    <a:pt x="0" y="432003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4320032"/>
                  </a:lnTo>
                  <a:lnTo>
                    <a:pt x="6350" y="4320032"/>
                  </a:lnTo>
                  <a:lnTo>
                    <a:pt x="12700" y="4320032"/>
                  </a:lnTo>
                  <a:cubicBezTo>
                    <a:pt x="12700" y="4370197"/>
                    <a:pt x="53467" y="4410837"/>
                    <a:pt x="103632" y="4410837"/>
                  </a:cubicBezTo>
                  <a:lnTo>
                    <a:pt x="10739501" y="4410837"/>
                  </a:lnTo>
                  <a:cubicBezTo>
                    <a:pt x="10789793" y="4410837"/>
                    <a:pt x="10830433" y="4370197"/>
                    <a:pt x="10830433" y="4320032"/>
                  </a:cubicBezTo>
                  <a:lnTo>
                    <a:pt x="10830433" y="103505"/>
                  </a:lnTo>
                  <a:cubicBezTo>
                    <a:pt x="10830433" y="53340"/>
                    <a:pt x="10789666" y="12700"/>
                    <a:pt x="10739501" y="12700"/>
                  </a:cubicBezTo>
                  <a:lnTo>
                    <a:pt x="103632" y="12700"/>
                  </a:lnTo>
                  <a:lnTo>
                    <a:pt x="103632" y="6350"/>
                  </a:lnTo>
                  <a:lnTo>
                    <a:pt x="103632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17253" y="1889372"/>
            <a:ext cx="520452" cy="520453"/>
            <a:chOff x="0" y="0"/>
            <a:chExt cx="693937" cy="6939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60276" y="2003226"/>
            <a:ext cx="234255" cy="292745"/>
            <a:chOff x="0" y="0"/>
            <a:chExt cx="312340" cy="390327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17253" y="2554635"/>
            <a:ext cx="2636193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Abordagem Metodológica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7253" y="290110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Qualitativa: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Análise em profundidade de significados, percepções e experiências. Utiliza entrevistas, grupos focais, observação participante.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7253" y="356026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Quantitativa: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Mensuração e análise estatística de dados numéricos. Emprega questionários estruturados, testes e análises estatísticas.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7253" y="421942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Mista: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Integração de métodos qualitativos e quantitativos para compreensão mais completa do fenômeno.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225855" y="1701701"/>
            <a:ext cx="8132564" cy="3317676"/>
            <a:chOff x="0" y="0"/>
            <a:chExt cx="10843418" cy="4423568"/>
          </a:xfrm>
        </p:grpSpPr>
        <p:sp>
          <p:nvSpPr>
            <p:cNvPr id="19" name="Freeform 19"/>
            <p:cNvSpPr/>
            <p:nvPr/>
          </p:nvSpPr>
          <p:spPr>
            <a:xfrm>
              <a:off x="6350" y="6350"/>
              <a:ext cx="10830687" cy="4410837"/>
            </a:xfrm>
            <a:custGeom>
              <a:avLst/>
              <a:gdLst/>
              <a:ahLst/>
              <a:cxnLst/>
              <a:rect l="l" t="t" r="r" b="b"/>
              <a:pathLst>
                <a:path w="10830687" h="4410837">
                  <a:moveTo>
                    <a:pt x="0" y="97155"/>
                  </a:moveTo>
                  <a:cubicBezTo>
                    <a:pt x="0" y="43561"/>
                    <a:pt x="43561" y="0"/>
                    <a:pt x="97282" y="0"/>
                  </a:cubicBezTo>
                  <a:lnTo>
                    <a:pt x="10733405" y="0"/>
                  </a:lnTo>
                  <a:cubicBezTo>
                    <a:pt x="10787126" y="0"/>
                    <a:pt x="10830687" y="43561"/>
                    <a:pt x="10830687" y="97155"/>
                  </a:cubicBezTo>
                  <a:lnTo>
                    <a:pt x="10830687" y="4313682"/>
                  </a:lnTo>
                  <a:cubicBezTo>
                    <a:pt x="10830687" y="4367403"/>
                    <a:pt x="10787126" y="4410837"/>
                    <a:pt x="10733405" y="4410837"/>
                  </a:cubicBezTo>
                  <a:lnTo>
                    <a:pt x="97282" y="4410837"/>
                  </a:lnTo>
                  <a:cubicBezTo>
                    <a:pt x="43561" y="4410837"/>
                    <a:pt x="0" y="4367276"/>
                    <a:pt x="0" y="431368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0843387" cy="4423537"/>
            </a:xfrm>
            <a:custGeom>
              <a:avLst/>
              <a:gdLst/>
              <a:ahLst/>
              <a:cxnLst/>
              <a:rect l="l" t="t" r="r" b="b"/>
              <a:pathLst>
                <a:path w="10843387" h="4423537">
                  <a:moveTo>
                    <a:pt x="0" y="103505"/>
                  </a:moveTo>
                  <a:cubicBezTo>
                    <a:pt x="0" y="46355"/>
                    <a:pt x="46482" y="0"/>
                    <a:pt x="103632" y="0"/>
                  </a:cubicBezTo>
                  <a:lnTo>
                    <a:pt x="10739755" y="0"/>
                  </a:lnTo>
                  <a:lnTo>
                    <a:pt x="10739755" y="6350"/>
                  </a:lnTo>
                  <a:lnTo>
                    <a:pt x="10739755" y="0"/>
                  </a:lnTo>
                  <a:cubicBezTo>
                    <a:pt x="10797032" y="0"/>
                    <a:pt x="10843387" y="46355"/>
                    <a:pt x="10843387" y="103505"/>
                  </a:cubicBezTo>
                  <a:lnTo>
                    <a:pt x="10837037" y="103505"/>
                  </a:lnTo>
                  <a:lnTo>
                    <a:pt x="10843387" y="103505"/>
                  </a:lnTo>
                  <a:lnTo>
                    <a:pt x="10843387" y="4320032"/>
                  </a:lnTo>
                  <a:lnTo>
                    <a:pt x="10837037" y="4320032"/>
                  </a:lnTo>
                  <a:lnTo>
                    <a:pt x="10843387" y="4320032"/>
                  </a:lnTo>
                  <a:cubicBezTo>
                    <a:pt x="10843387" y="4377182"/>
                    <a:pt x="10796905" y="4423537"/>
                    <a:pt x="10739755" y="4423537"/>
                  </a:cubicBezTo>
                  <a:lnTo>
                    <a:pt x="10739755" y="4417187"/>
                  </a:lnTo>
                  <a:lnTo>
                    <a:pt x="10739755" y="4423537"/>
                  </a:lnTo>
                  <a:lnTo>
                    <a:pt x="103632" y="4423537"/>
                  </a:lnTo>
                  <a:lnTo>
                    <a:pt x="103632" y="4417187"/>
                  </a:lnTo>
                  <a:lnTo>
                    <a:pt x="103632" y="4423537"/>
                  </a:lnTo>
                  <a:cubicBezTo>
                    <a:pt x="46355" y="4423537"/>
                    <a:pt x="0" y="4377182"/>
                    <a:pt x="0" y="432003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4320032"/>
                  </a:lnTo>
                  <a:lnTo>
                    <a:pt x="6350" y="4320032"/>
                  </a:lnTo>
                  <a:lnTo>
                    <a:pt x="12700" y="4320032"/>
                  </a:lnTo>
                  <a:cubicBezTo>
                    <a:pt x="12700" y="4370197"/>
                    <a:pt x="53467" y="4410837"/>
                    <a:pt x="103632" y="4410837"/>
                  </a:cubicBezTo>
                  <a:lnTo>
                    <a:pt x="10739755" y="4410837"/>
                  </a:lnTo>
                  <a:cubicBezTo>
                    <a:pt x="10790048" y="4410837"/>
                    <a:pt x="10830687" y="4370197"/>
                    <a:pt x="10830687" y="4320032"/>
                  </a:cubicBezTo>
                  <a:lnTo>
                    <a:pt x="10830687" y="103505"/>
                  </a:lnTo>
                  <a:cubicBezTo>
                    <a:pt x="10830687" y="53340"/>
                    <a:pt x="10789920" y="12700"/>
                    <a:pt x="10739755" y="12700"/>
                  </a:cubicBezTo>
                  <a:lnTo>
                    <a:pt x="103632" y="12700"/>
                  </a:lnTo>
                  <a:lnTo>
                    <a:pt x="103632" y="6350"/>
                  </a:lnTo>
                  <a:lnTo>
                    <a:pt x="103632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413527" y="1889372"/>
            <a:ext cx="520453" cy="520453"/>
            <a:chOff x="0" y="0"/>
            <a:chExt cx="693937" cy="69393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556551" y="2003226"/>
            <a:ext cx="234255" cy="292745"/>
            <a:chOff x="0" y="0"/>
            <a:chExt cx="312340" cy="390327"/>
          </a:xfrm>
        </p:grpSpPr>
        <p:sp>
          <p:nvSpPr>
            <p:cNvPr id="24" name="Freeform 24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413527" y="255463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Desenho da Pesquisa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13528" y="2901106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Especifique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tipo de estudo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exploratório, descritivo, explicativo, experimental, estudo de caso, etnográfico, etc.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13528" y="3560266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Defina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recorte temporal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transversal (único momento) ou longitudinal (acompanhamento ao longo do tempo).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29580" y="5183238"/>
            <a:ext cx="8132415" cy="2658516"/>
            <a:chOff x="0" y="0"/>
            <a:chExt cx="10843220" cy="3544688"/>
          </a:xfrm>
        </p:grpSpPr>
        <p:sp>
          <p:nvSpPr>
            <p:cNvPr id="29" name="Freeform 29"/>
            <p:cNvSpPr/>
            <p:nvPr/>
          </p:nvSpPr>
          <p:spPr>
            <a:xfrm>
              <a:off x="6350" y="6350"/>
              <a:ext cx="10830560" cy="3531997"/>
            </a:xfrm>
            <a:custGeom>
              <a:avLst/>
              <a:gdLst/>
              <a:ahLst/>
              <a:cxnLst/>
              <a:rect l="l" t="t" r="r" b="b"/>
              <a:pathLst>
                <a:path w="10830560" h="3531997">
                  <a:moveTo>
                    <a:pt x="0" y="97155"/>
                  </a:moveTo>
                  <a:cubicBezTo>
                    <a:pt x="0" y="43561"/>
                    <a:pt x="43561" y="0"/>
                    <a:pt x="97409" y="0"/>
                  </a:cubicBezTo>
                  <a:lnTo>
                    <a:pt x="10733151" y="0"/>
                  </a:lnTo>
                  <a:cubicBezTo>
                    <a:pt x="10786999" y="0"/>
                    <a:pt x="10830560" y="43561"/>
                    <a:pt x="10830560" y="97155"/>
                  </a:cubicBezTo>
                  <a:lnTo>
                    <a:pt x="10830560" y="3434842"/>
                  </a:lnTo>
                  <a:cubicBezTo>
                    <a:pt x="10830560" y="3488563"/>
                    <a:pt x="10786999" y="3531997"/>
                    <a:pt x="10733151" y="3531997"/>
                  </a:cubicBezTo>
                  <a:lnTo>
                    <a:pt x="97409" y="3531997"/>
                  </a:lnTo>
                  <a:cubicBezTo>
                    <a:pt x="43561" y="3531997"/>
                    <a:pt x="0" y="3488436"/>
                    <a:pt x="0" y="343484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0843260" cy="3544697"/>
            </a:xfrm>
            <a:custGeom>
              <a:avLst/>
              <a:gdLst/>
              <a:ahLst/>
              <a:cxnLst/>
              <a:rect l="l" t="t" r="r" b="b"/>
              <a:pathLst>
                <a:path w="10843260" h="3544697">
                  <a:moveTo>
                    <a:pt x="0" y="103505"/>
                  </a:moveTo>
                  <a:cubicBezTo>
                    <a:pt x="0" y="46355"/>
                    <a:pt x="46482" y="0"/>
                    <a:pt x="103759" y="0"/>
                  </a:cubicBezTo>
                  <a:lnTo>
                    <a:pt x="10739501" y="0"/>
                  </a:lnTo>
                  <a:lnTo>
                    <a:pt x="10739501" y="6350"/>
                  </a:lnTo>
                  <a:lnTo>
                    <a:pt x="10739501" y="0"/>
                  </a:lnTo>
                  <a:cubicBezTo>
                    <a:pt x="10796778" y="0"/>
                    <a:pt x="10843260" y="46355"/>
                    <a:pt x="10843260" y="103505"/>
                  </a:cubicBezTo>
                  <a:lnTo>
                    <a:pt x="10836910" y="103505"/>
                  </a:lnTo>
                  <a:lnTo>
                    <a:pt x="10843260" y="103505"/>
                  </a:lnTo>
                  <a:lnTo>
                    <a:pt x="10843260" y="3441192"/>
                  </a:lnTo>
                  <a:lnTo>
                    <a:pt x="10836910" y="3441192"/>
                  </a:lnTo>
                  <a:lnTo>
                    <a:pt x="10843260" y="3441192"/>
                  </a:lnTo>
                  <a:cubicBezTo>
                    <a:pt x="10843260" y="3498342"/>
                    <a:pt x="10796778" y="3544697"/>
                    <a:pt x="10739501" y="3544697"/>
                  </a:cubicBezTo>
                  <a:lnTo>
                    <a:pt x="10739501" y="3538347"/>
                  </a:lnTo>
                  <a:lnTo>
                    <a:pt x="10739501" y="3544697"/>
                  </a:lnTo>
                  <a:lnTo>
                    <a:pt x="103759" y="3544697"/>
                  </a:lnTo>
                  <a:lnTo>
                    <a:pt x="103759" y="3538347"/>
                  </a:lnTo>
                  <a:lnTo>
                    <a:pt x="103759" y="3544697"/>
                  </a:lnTo>
                  <a:cubicBezTo>
                    <a:pt x="46482" y="3544697"/>
                    <a:pt x="0" y="3498342"/>
                    <a:pt x="0" y="344119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3441192"/>
                  </a:lnTo>
                  <a:lnTo>
                    <a:pt x="6350" y="3441192"/>
                  </a:lnTo>
                  <a:lnTo>
                    <a:pt x="12700" y="3441192"/>
                  </a:lnTo>
                  <a:cubicBezTo>
                    <a:pt x="12700" y="3491357"/>
                    <a:pt x="53467" y="3531997"/>
                    <a:pt x="103759" y="3531997"/>
                  </a:cubicBezTo>
                  <a:lnTo>
                    <a:pt x="10739501" y="3531997"/>
                  </a:lnTo>
                  <a:cubicBezTo>
                    <a:pt x="10789793" y="3531997"/>
                    <a:pt x="10830560" y="3491357"/>
                    <a:pt x="10830560" y="3441192"/>
                  </a:cubicBezTo>
                  <a:lnTo>
                    <a:pt x="10830560" y="103505"/>
                  </a:lnTo>
                  <a:cubicBezTo>
                    <a:pt x="10830560" y="53340"/>
                    <a:pt x="10789793" y="12700"/>
                    <a:pt x="10739501" y="12700"/>
                  </a:cubicBezTo>
                  <a:lnTo>
                    <a:pt x="103759" y="12700"/>
                  </a:lnTo>
                  <a:lnTo>
                    <a:pt x="103759" y="6350"/>
                  </a:lnTo>
                  <a:lnTo>
                    <a:pt x="103759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17253" y="5370909"/>
            <a:ext cx="520452" cy="520453"/>
            <a:chOff x="0" y="0"/>
            <a:chExt cx="693937" cy="69393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60276" y="5484762"/>
            <a:ext cx="234255" cy="292745"/>
            <a:chOff x="0" y="0"/>
            <a:chExt cx="312340" cy="390327"/>
          </a:xfrm>
        </p:grpSpPr>
        <p:sp>
          <p:nvSpPr>
            <p:cNvPr id="34" name="Freeform 34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117253" y="6036171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População e Amostra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17253" y="6382642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a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população-alvo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e os critérios de inclusão e exclusão dos participantes.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17253" y="6764239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método de amostragem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probabilística, intencional, por conveniência, bola de neve, etc.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17253" y="7145834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Justifique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tamanho amostral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com base em critérios estatísticos ou de saturação teórica.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9225855" y="5183238"/>
            <a:ext cx="8132564" cy="2658516"/>
            <a:chOff x="0" y="0"/>
            <a:chExt cx="10843418" cy="3544688"/>
          </a:xfrm>
        </p:grpSpPr>
        <p:sp>
          <p:nvSpPr>
            <p:cNvPr id="40" name="Freeform 40"/>
            <p:cNvSpPr/>
            <p:nvPr/>
          </p:nvSpPr>
          <p:spPr>
            <a:xfrm>
              <a:off x="6350" y="6350"/>
              <a:ext cx="10830687" cy="3531997"/>
            </a:xfrm>
            <a:custGeom>
              <a:avLst/>
              <a:gdLst/>
              <a:ahLst/>
              <a:cxnLst/>
              <a:rect l="l" t="t" r="r" b="b"/>
              <a:pathLst>
                <a:path w="10830687" h="3531997">
                  <a:moveTo>
                    <a:pt x="0" y="97155"/>
                  </a:moveTo>
                  <a:cubicBezTo>
                    <a:pt x="0" y="43561"/>
                    <a:pt x="43561" y="0"/>
                    <a:pt x="97409" y="0"/>
                  </a:cubicBezTo>
                  <a:lnTo>
                    <a:pt x="10733278" y="0"/>
                  </a:lnTo>
                  <a:cubicBezTo>
                    <a:pt x="10787126" y="0"/>
                    <a:pt x="10830687" y="43561"/>
                    <a:pt x="10830687" y="97155"/>
                  </a:cubicBezTo>
                  <a:lnTo>
                    <a:pt x="10830687" y="3434842"/>
                  </a:lnTo>
                  <a:cubicBezTo>
                    <a:pt x="10830687" y="3488563"/>
                    <a:pt x="10787126" y="3531997"/>
                    <a:pt x="10733278" y="3531997"/>
                  </a:cubicBezTo>
                  <a:lnTo>
                    <a:pt x="97409" y="3531997"/>
                  </a:lnTo>
                  <a:cubicBezTo>
                    <a:pt x="43561" y="3531997"/>
                    <a:pt x="0" y="3488436"/>
                    <a:pt x="0" y="343484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0843387" cy="3544697"/>
            </a:xfrm>
            <a:custGeom>
              <a:avLst/>
              <a:gdLst/>
              <a:ahLst/>
              <a:cxnLst/>
              <a:rect l="l" t="t" r="r" b="b"/>
              <a:pathLst>
                <a:path w="10843387" h="3544697">
                  <a:moveTo>
                    <a:pt x="0" y="103505"/>
                  </a:moveTo>
                  <a:cubicBezTo>
                    <a:pt x="0" y="46355"/>
                    <a:pt x="46482" y="0"/>
                    <a:pt x="103759" y="0"/>
                  </a:cubicBezTo>
                  <a:lnTo>
                    <a:pt x="10739628" y="0"/>
                  </a:lnTo>
                  <a:lnTo>
                    <a:pt x="10739628" y="6350"/>
                  </a:lnTo>
                  <a:lnTo>
                    <a:pt x="10739628" y="0"/>
                  </a:lnTo>
                  <a:cubicBezTo>
                    <a:pt x="10796905" y="0"/>
                    <a:pt x="10843387" y="46355"/>
                    <a:pt x="10843387" y="103505"/>
                  </a:cubicBezTo>
                  <a:lnTo>
                    <a:pt x="10837037" y="103505"/>
                  </a:lnTo>
                  <a:lnTo>
                    <a:pt x="10843387" y="103505"/>
                  </a:lnTo>
                  <a:lnTo>
                    <a:pt x="10843387" y="3441192"/>
                  </a:lnTo>
                  <a:lnTo>
                    <a:pt x="10837037" y="3441192"/>
                  </a:lnTo>
                  <a:lnTo>
                    <a:pt x="10843387" y="3441192"/>
                  </a:lnTo>
                  <a:cubicBezTo>
                    <a:pt x="10843387" y="3498342"/>
                    <a:pt x="10796905" y="3544697"/>
                    <a:pt x="10739628" y="3544697"/>
                  </a:cubicBezTo>
                  <a:lnTo>
                    <a:pt x="10739628" y="3538347"/>
                  </a:lnTo>
                  <a:lnTo>
                    <a:pt x="10739628" y="3544697"/>
                  </a:lnTo>
                  <a:lnTo>
                    <a:pt x="103759" y="3544697"/>
                  </a:lnTo>
                  <a:lnTo>
                    <a:pt x="103759" y="3538347"/>
                  </a:lnTo>
                  <a:lnTo>
                    <a:pt x="103759" y="3544697"/>
                  </a:lnTo>
                  <a:cubicBezTo>
                    <a:pt x="46482" y="3544697"/>
                    <a:pt x="0" y="3498342"/>
                    <a:pt x="0" y="344119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3441192"/>
                  </a:lnTo>
                  <a:lnTo>
                    <a:pt x="6350" y="3441192"/>
                  </a:lnTo>
                  <a:lnTo>
                    <a:pt x="12700" y="3441192"/>
                  </a:lnTo>
                  <a:cubicBezTo>
                    <a:pt x="12700" y="3491357"/>
                    <a:pt x="53467" y="3531997"/>
                    <a:pt x="103759" y="3531997"/>
                  </a:cubicBezTo>
                  <a:lnTo>
                    <a:pt x="10739628" y="3531997"/>
                  </a:lnTo>
                  <a:cubicBezTo>
                    <a:pt x="10789920" y="3531997"/>
                    <a:pt x="10830687" y="3491357"/>
                    <a:pt x="10830687" y="3441192"/>
                  </a:cubicBezTo>
                  <a:lnTo>
                    <a:pt x="10830687" y="103505"/>
                  </a:lnTo>
                  <a:cubicBezTo>
                    <a:pt x="10830687" y="53340"/>
                    <a:pt x="10789920" y="12700"/>
                    <a:pt x="10739628" y="12700"/>
                  </a:cubicBezTo>
                  <a:lnTo>
                    <a:pt x="103759" y="12700"/>
                  </a:lnTo>
                  <a:lnTo>
                    <a:pt x="103759" y="6350"/>
                  </a:lnTo>
                  <a:lnTo>
                    <a:pt x="103759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413527" y="5370909"/>
            <a:ext cx="520453" cy="520453"/>
            <a:chOff x="0" y="0"/>
            <a:chExt cx="693937" cy="69393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556551" y="5484762"/>
            <a:ext cx="234255" cy="292745"/>
            <a:chOff x="0" y="0"/>
            <a:chExt cx="312340" cy="390327"/>
          </a:xfrm>
        </p:grpSpPr>
        <p:sp>
          <p:nvSpPr>
            <p:cNvPr id="45" name="Freeform 45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9413527" y="6036171"/>
            <a:ext cx="3077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Instrumentos e Procedimentos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413528" y="6382642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Detalhe os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instrumentos de coleta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questionários, roteiros de entrevista, protocolos de observação, documentos analisados.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13528" y="7041802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os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procedimentos de análise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análise de conteúdo, análise do discurso, estatística descritiva/inferencial, software utilizado.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34342" y="817691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Aspectos Éticos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34342" y="8592741"/>
            <a:ext cx="7998024" cy="6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Informe o número do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parecer do Comitê de Ética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a plataforma de registro. Descreva os procedimentos para garantir confidencialidade e obtenção de consentimento.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365159" y="817691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Local e Período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365159" y="8592741"/>
            <a:ext cx="7998024" cy="6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Especifique onde e quando a coleta de dados foi realizada, incluindo características relevantes do contexto da pesquisa.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928836"/>
            <a:ext cx="4855296" cy="48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3125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Resultados e Discussões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1774180"/>
            <a:ext cx="16303526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constitui 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núcleo central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dissertação/tese, onde os dados coletados são apresentados, analisados e interpretados à luz do referencial teórico.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2238" y="2381696"/>
            <a:ext cx="8151762" cy="793849"/>
            <a:chOff x="0" y="0"/>
            <a:chExt cx="10869017" cy="1058465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90625" y="3354884"/>
            <a:ext cx="287580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Apresentação dos Dados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0625" y="3736330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Organize os resultados de forma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lógica e estruturada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seguindo a sequência dos objetivos específicos.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144000" y="2381696"/>
            <a:ext cx="8151762" cy="793849"/>
            <a:chOff x="0" y="0"/>
            <a:chExt cx="10869017" cy="1058465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42387" y="3354884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Análise Descritiva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42387" y="3736330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os achados usando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tabelas, gráficos e narrativas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destacando padrões e tendências identificados.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92238" y="4636591"/>
            <a:ext cx="8151762" cy="793849"/>
            <a:chOff x="0" y="0"/>
            <a:chExt cx="10869017" cy="1058465"/>
          </a:xfrm>
        </p:grpSpPr>
        <p:sp>
          <p:nvSpPr>
            <p:cNvPr id="17" name="Freeform 17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90625" y="560977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Interpretação Teórica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0625" y="5991225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Dialogue com a literatura, estabelecendo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conexões e contrastes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seus achados e estudos anteriores.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44000" y="4636591"/>
            <a:ext cx="8151762" cy="793849"/>
            <a:chOff x="0" y="0"/>
            <a:chExt cx="10869017" cy="1058465"/>
          </a:xfrm>
        </p:grpSpPr>
        <p:sp>
          <p:nvSpPr>
            <p:cNvPr id="21" name="Freeform 21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342387" y="560977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Síntese Integrativa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342387" y="5991225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Integre diferentes achados para construir uma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compreensão holística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 fenômeno investigado.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92238" y="7213906"/>
            <a:ext cx="16303526" cy="34230"/>
            <a:chOff x="0" y="0"/>
            <a:chExt cx="21738035" cy="456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738082" cy="45593"/>
            </a:xfrm>
            <a:custGeom>
              <a:avLst/>
              <a:gdLst/>
              <a:ahLst/>
              <a:cxnLst/>
              <a:rect l="l" t="t" r="r" b="b"/>
              <a:pathLst>
                <a:path w="21738082" h="45593">
                  <a:moveTo>
                    <a:pt x="0" y="0"/>
                  </a:moveTo>
                  <a:lnTo>
                    <a:pt x="21738082" y="0"/>
                  </a:lnTo>
                  <a:lnTo>
                    <a:pt x="21738082" y="45593"/>
                  </a:lnTo>
                  <a:lnTo>
                    <a:pt x="0" y="45593"/>
                  </a:lnTo>
                  <a:close/>
                </a:path>
              </a:pathLst>
            </a:custGeom>
            <a:solidFill>
              <a:srgbClr val="3C3939">
                <a:alpha val="2470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92238" y="765065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 que incluir: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238" y="8111430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Dados empíricos organizados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2238" y="8498384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Tabelas e gráficos quando apropriado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2238" y="8885336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Citações de entrevistas (quando aplicável)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41591" y="765065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Como discutir: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41591" y="8111430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Compare com literatura existente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541591" y="8498384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convergências e divergências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41591" y="8885336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Levante hipóteses explicativas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090946" y="7650659"/>
            <a:ext cx="2569369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Cuidados importantes: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090946" y="8111430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Evite conclusões precipitadas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090946" y="8498384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Reconheça limitações dos dados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090946" y="8885336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Mantenha rigor científico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1320254"/>
            <a:ext cx="4819947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Conclusão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77950" y="2418904"/>
            <a:ext cx="5302449" cy="3931444"/>
            <a:chOff x="0" y="0"/>
            <a:chExt cx="7069932" cy="5241925"/>
          </a:xfrm>
        </p:grpSpPr>
        <p:sp>
          <p:nvSpPr>
            <p:cNvPr id="8" name="Freeform 8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61765" y="2674144"/>
            <a:ext cx="3236416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Síntese dos Resultados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1765" y="3138041"/>
            <a:ext cx="473481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Retome os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principais achados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de forma concisa, demonstrando como os objetivos foram alcançados. Evite introduzir informações novas.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1765" y="4824413"/>
            <a:ext cx="473481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Estabeleça 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coerência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problema, objetivos, metodologia e resultados obtidos.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492776" y="2418904"/>
            <a:ext cx="5302449" cy="3931444"/>
            <a:chOff x="0" y="0"/>
            <a:chExt cx="7069932" cy="5241925"/>
          </a:xfrm>
        </p:grpSpPr>
        <p:sp>
          <p:nvSpPr>
            <p:cNvPr id="14" name="Freeform 14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776591" y="2674144"/>
            <a:ext cx="3433316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Contribuições Científicas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76591" y="3138041"/>
            <a:ext cx="4734818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contribuições originais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dissertação para o campo de conhecimento. Como sua pesquisa avança a teoria ou a compreensão do fenômeno?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76591" y="4824413"/>
            <a:ext cx="473481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Explicite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valor agregado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seu trabalho traz para a área de estudo.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007602" y="2418904"/>
            <a:ext cx="5302449" cy="3931444"/>
            <a:chOff x="0" y="0"/>
            <a:chExt cx="7069932" cy="5241925"/>
          </a:xfrm>
        </p:grpSpPr>
        <p:sp>
          <p:nvSpPr>
            <p:cNvPr id="20" name="Freeform 20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291417" y="267414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Implicações Práticas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291417" y="3138041"/>
            <a:ext cx="4734818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Discuta 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aplicações práticas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dos resultados para políticas públicas, intervenções profissionais ou contextos específicos.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291417" y="4824413"/>
            <a:ext cx="473481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recomendações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fundamentadas nos achados da pesquisa.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977950" y="6562725"/>
            <a:ext cx="8059788" cy="2389585"/>
            <a:chOff x="0" y="0"/>
            <a:chExt cx="10746383" cy="3186113"/>
          </a:xfrm>
        </p:grpSpPr>
        <p:sp>
          <p:nvSpPr>
            <p:cNvPr id="26" name="Freeform 26"/>
            <p:cNvSpPr/>
            <p:nvPr/>
          </p:nvSpPr>
          <p:spPr>
            <a:xfrm>
              <a:off x="19050" y="19050"/>
              <a:ext cx="10708386" cy="3148076"/>
            </a:xfrm>
            <a:custGeom>
              <a:avLst/>
              <a:gdLst/>
              <a:ahLst/>
              <a:cxnLst/>
              <a:rect l="l" t="t" r="r" b="b"/>
              <a:pathLst>
                <a:path w="10708386" h="3148076">
                  <a:moveTo>
                    <a:pt x="0" y="135001"/>
                  </a:moveTo>
                  <a:cubicBezTo>
                    <a:pt x="0" y="60452"/>
                    <a:pt x="60960" y="0"/>
                    <a:pt x="136144" y="0"/>
                  </a:cubicBezTo>
                  <a:lnTo>
                    <a:pt x="10572242" y="0"/>
                  </a:lnTo>
                  <a:cubicBezTo>
                    <a:pt x="10647426" y="0"/>
                    <a:pt x="10708386" y="60452"/>
                    <a:pt x="10708386" y="135001"/>
                  </a:cubicBezTo>
                  <a:lnTo>
                    <a:pt x="10708386" y="3013075"/>
                  </a:lnTo>
                  <a:cubicBezTo>
                    <a:pt x="10708386" y="3087624"/>
                    <a:pt x="10647426" y="3148076"/>
                    <a:pt x="10572242" y="3148076"/>
                  </a:cubicBezTo>
                  <a:lnTo>
                    <a:pt x="136144" y="3148076"/>
                  </a:lnTo>
                  <a:cubicBezTo>
                    <a:pt x="60960" y="3148076"/>
                    <a:pt x="0" y="3087624"/>
                    <a:pt x="0" y="301307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0746486" cy="3186176"/>
            </a:xfrm>
            <a:custGeom>
              <a:avLst/>
              <a:gdLst/>
              <a:ahLst/>
              <a:cxnLst/>
              <a:rect l="l" t="t" r="r" b="b"/>
              <a:pathLst>
                <a:path w="10746486" h="3186176">
                  <a:moveTo>
                    <a:pt x="0" y="154051"/>
                  </a:moveTo>
                  <a:cubicBezTo>
                    <a:pt x="0" y="68834"/>
                    <a:pt x="69596" y="0"/>
                    <a:pt x="155194" y="0"/>
                  </a:cubicBezTo>
                  <a:lnTo>
                    <a:pt x="10591292" y="0"/>
                  </a:lnTo>
                  <a:lnTo>
                    <a:pt x="10591292" y="19050"/>
                  </a:lnTo>
                  <a:lnTo>
                    <a:pt x="10591292" y="0"/>
                  </a:lnTo>
                  <a:cubicBezTo>
                    <a:pt x="10676890" y="0"/>
                    <a:pt x="10746486" y="68834"/>
                    <a:pt x="10746486" y="154051"/>
                  </a:cubicBezTo>
                  <a:lnTo>
                    <a:pt x="10727436" y="154051"/>
                  </a:lnTo>
                  <a:lnTo>
                    <a:pt x="10746486" y="154051"/>
                  </a:lnTo>
                  <a:lnTo>
                    <a:pt x="10746486" y="3032125"/>
                  </a:lnTo>
                  <a:lnTo>
                    <a:pt x="10727436" y="3032125"/>
                  </a:lnTo>
                  <a:lnTo>
                    <a:pt x="10746486" y="3032125"/>
                  </a:lnTo>
                  <a:cubicBezTo>
                    <a:pt x="10746486" y="3117342"/>
                    <a:pt x="10676890" y="3186176"/>
                    <a:pt x="10591292" y="3186176"/>
                  </a:cubicBezTo>
                  <a:lnTo>
                    <a:pt x="10591292" y="3167126"/>
                  </a:lnTo>
                  <a:lnTo>
                    <a:pt x="10591292" y="3186176"/>
                  </a:lnTo>
                  <a:lnTo>
                    <a:pt x="155194" y="3186176"/>
                  </a:lnTo>
                  <a:lnTo>
                    <a:pt x="155194" y="3167126"/>
                  </a:lnTo>
                  <a:lnTo>
                    <a:pt x="155194" y="3186176"/>
                  </a:lnTo>
                  <a:cubicBezTo>
                    <a:pt x="69596" y="3186176"/>
                    <a:pt x="0" y="3117342"/>
                    <a:pt x="0" y="3032125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3032125"/>
                  </a:lnTo>
                  <a:lnTo>
                    <a:pt x="19050" y="3032125"/>
                  </a:lnTo>
                  <a:lnTo>
                    <a:pt x="38100" y="3032125"/>
                  </a:lnTo>
                  <a:cubicBezTo>
                    <a:pt x="38100" y="3096006"/>
                    <a:pt x="90297" y="3148076"/>
                    <a:pt x="155194" y="3148076"/>
                  </a:cubicBezTo>
                  <a:lnTo>
                    <a:pt x="10591292" y="3148076"/>
                  </a:lnTo>
                  <a:cubicBezTo>
                    <a:pt x="10656062" y="3148076"/>
                    <a:pt x="10708386" y="3096006"/>
                    <a:pt x="10708386" y="3032125"/>
                  </a:cubicBezTo>
                  <a:lnTo>
                    <a:pt x="10708386" y="154051"/>
                  </a:lnTo>
                  <a:cubicBezTo>
                    <a:pt x="10708386" y="90170"/>
                    <a:pt x="10656189" y="38100"/>
                    <a:pt x="10591292" y="38100"/>
                  </a:cubicBezTo>
                  <a:lnTo>
                    <a:pt x="155194" y="38100"/>
                  </a:lnTo>
                  <a:lnTo>
                    <a:pt x="155194" y="19050"/>
                  </a:lnTo>
                  <a:lnTo>
                    <a:pt x="155194" y="38100"/>
                  </a:lnTo>
                  <a:cubicBezTo>
                    <a:pt x="90297" y="38100"/>
                    <a:pt x="38100" y="90170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61765" y="6817965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Limitações do Estudo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61765" y="7281863"/>
            <a:ext cx="7492156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Reconheça de forma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honesta e crítica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as limitações metodológicas, temporais ou contextuais da pesquisa.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1765" y="8197304"/>
            <a:ext cx="7492156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Isto demonstra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maturidade científica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autocrítica do pesquisador.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250115" y="6562725"/>
            <a:ext cx="8059936" cy="2389585"/>
            <a:chOff x="0" y="0"/>
            <a:chExt cx="10746582" cy="3186113"/>
          </a:xfrm>
        </p:grpSpPr>
        <p:sp>
          <p:nvSpPr>
            <p:cNvPr id="32" name="Freeform 32"/>
            <p:cNvSpPr/>
            <p:nvPr/>
          </p:nvSpPr>
          <p:spPr>
            <a:xfrm>
              <a:off x="19050" y="19050"/>
              <a:ext cx="10708512" cy="3148076"/>
            </a:xfrm>
            <a:custGeom>
              <a:avLst/>
              <a:gdLst/>
              <a:ahLst/>
              <a:cxnLst/>
              <a:rect l="l" t="t" r="r" b="b"/>
              <a:pathLst>
                <a:path w="10708512" h="3148076">
                  <a:moveTo>
                    <a:pt x="0" y="135001"/>
                  </a:moveTo>
                  <a:cubicBezTo>
                    <a:pt x="0" y="60452"/>
                    <a:pt x="60960" y="0"/>
                    <a:pt x="136144" y="0"/>
                  </a:cubicBezTo>
                  <a:lnTo>
                    <a:pt x="10572369" y="0"/>
                  </a:lnTo>
                  <a:cubicBezTo>
                    <a:pt x="10647552" y="0"/>
                    <a:pt x="10708512" y="60452"/>
                    <a:pt x="10708512" y="135001"/>
                  </a:cubicBezTo>
                  <a:lnTo>
                    <a:pt x="10708512" y="3013075"/>
                  </a:lnTo>
                  <a:cubicBezTo>
                    <a:pt x="10708512" y="3087624"/>
                    <a:pt x="10647552" y="3148076"/>
                    <a:pt x="10572369" y="3148076"/>
                  </a:cubicBezTo>
                  <a:lnTo>
                    <a:pt x="136144" y="3148076"/>
                  </a:lnTo>
                  <a:cubicBezTo>
                    <a:pt x="60960" y="3148076"/>
                    <a:pt x="0" y="3087624"/>
                    <a:pt x="0" y="301307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0746612" cy="3186176"/>
            </a:xfrm>
            <a:custGeom>
              <a:avLst/>
              <a:gdLst/>
              <a:ahLst/>
              <a:cxnLst/>
              <a:rect l="l" t="t" r="r" b="b"/>
              <a:pathLst>
                <a:path w="10746612" h="3186176">
                  <a:moveTo>
                    <a:pt x="0" y="154051"/>
                  </a:moveTo>
                  <a:cubicBezTo>
                    <a:pt x="0" y="68834"/>
                    <a:pt x="69596" y="0"/>
                    <a:pt x="155194" y="0"/>
                  </a:cubicBezTo>
                  <a:lnTo>
                    <a:pt x="10591419" y="0"/>
                  </a:lnTo>
                  <a:lnTo>
                    <a:pt x="10591419" y="19050"/>
                  </a:lnTo>
                  <a:lnTo>
                    <a:pt x="10591419" y="0"/>
                  </a:lnTo>
                  <a:cubicBezTo>
                    <a:pt x="10677017" y="0"/>
                    <a:pt x="10746612" y="68834"/>
                    <a:pt x="10746612" y="154051"/>
                  </a:cubicBezTo>
                  <a:lnTo>
                    <a:pt x="10727562" y="154051"/>
                  </a:lnTo>
                  <a:lnTo>
                    <a:pt x="10746612" y="154051"/>
                  </a:lnTo>
                  <a:lnTo>
                    <a:pt x="10746612" y="3032125"/>
                  </a:lnTo>
                  <a:lnTo>
                    <a:pt x="10727562" y="3032125"/>
                  </a:lnTo>
                  <a:lnTo>
                    <a:pt x="10746612" y="3032125"/>
                  </a:lnTo>
                  <a:cubicBezTo>
                    <a:pt x="10746612" y="3117342"/>
                    <a:pt x="10677017" y="3186176"/>
                    <a:pt x="10591419" y="3186176"/>
                  </a:cubicBezTo>
                  <a:lnTo>
                    <a:pt x="10591419" y="3167126"/>
                  </a:lnTo>
                  <a:lnTo>
                    <a:pt x="10591419" y="3186176"/>
                  </a:lnTo>
                  <a:lnTo>
                    <a:pt x="155194" y="3186176"/>
                  </a:lnTo>
                  <a:lnTo>
                    <a:pt x="155194" y="3167126"/>
                  </a:lnTo>
                  <a:lnTo>
                    <a:pt x="155194" y="3186176"/>
                  </a:lnTo>
                  <a:cubicBezTo>
                    <a:pt x="69596" y="3186176"/>
                    <a:pt x="0" y="3117342"/>
                    <a:pt x="0" y="3032125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3032125"/>
                  </a:lnTo>
                  <a:lnTo>
                    <a:pt x="19050" y="3032125"/>
                  </a:lnTo>
                  <a:lnTo>
                    <a:pt x="38100" y="3032125"/>
                  </a:lnTo>
                  <a:cubicBezTo>
                    <a:pt x="38100" y="3096006"/>
                    <a:pt x="90297" y="3148076"/>
                    <a:pt x="155194" y="3148076"/>
                  </a:cubicBezTo>
                  <a:lnTo>
                    <a:pt x="10591419" y="3148076"/>
                  </a:lnTo>
                  <a:cubicBezTo>
                    <a:pt x="10656188" y="3148076"/>
                    <a:pt x="10708512" y="3096006"/>
                    <a:pt x="10708512" y="3032125"/>
                  </a:cubicBezTo>
                  <a:lnTo>
                    <a:pt x="10708512" y="154051"/>
                  </a:lnTo>
                  <a:cubicBezTo>
                    <a:pt x="10708512" y="90170"/>
                    <a:pt x="10656315" y="38100"/>
                    <a:pt x="10591419" y="38100"/>
                  </a:cubicBezTo>
                  <a:lnTo>
                    <a:pt x="155194" y="38100"/>
                  </a:lnTo>
                  <a:lnTo>
                    <a:pt x="155194" y="19050"/>
                  </a:lnTo>
                  <a:lnTo>
                    <a:pt x="155194" y="38100"/>
                  </a:lnTo>
                  <a:cubicBezTo>
                    <a:pt x="90297" y="38100"/>
                    <a:pt x="38100" y="90170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533930" y="6817965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Agenda Futura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533930" y="7281863"/>
            <a:ext cx="7492305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Sugira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novos caminhos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investigação que emergiram da pesquisa. Que perguntas ficaram sem resposta?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533930" y="8197304"/>
            <a:ext cx="7492305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Indique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desdobramentos possíveis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estudos futuros na área.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1361</Words>
  <Application>Microsoft Office PowerPoint</Application>
  <PresentationFormat>Personalizar</PresentationFormat>
  <Paragraphs>158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Raleway Light</vt:lpstr>
      <vt:lpstr>Raleway</vt:lpstr>
      <vt:lpstr>Calibri</vt:lpstr>
      <vt:lpstr>Roboto Bold</vt:lpstr>
      <vt:lpstr>Arial</vt:lpstr>
      <vt:lpstr>Roboto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Orientador: Prof. Dr. Nome Completo</dc:title>
  <cp:lastModifiedBy>Debora da Silva Rocha</cp:lastModifiedBy>
  <cp:revision>5</cp:revision>
  <dcterms:created xsi:type="dcterms:W3CDTF">2006-08-16T00:00:00Z</dcterms:created>
  <dcterms:modified xsi:type="dcterms:W3CDTF">2026-01-14T19:30:08Z</dcterms:modified>
  <dc:identifier>DAG1ZSZdD2I</dc:identifier>
</cp:coreProperties>
</file>