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0"/>
      <p:regular r:id="rId12"/>
    </p:embeddedFont>
    <p:embeddedFont>
      <p:font typeface="Raleway Light" pitchFamily="2" charset="0"/>
      <p:regular r:id="rId13"/>
    </p:embeddedFont>
    <p:embeddedFont>
      <p:font typeface="Roboto" panose="02000000000000000000" pitchFamily="2" charset="0"/>
      <p:regular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96522" y="2176354"/>
            <a:ext cx="4894958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FUNDAÇÃO OSWALDO CRUZ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9296" y="2571006"/>
            <a:ext cx="6469410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INSTITUTO LEÔNIDAS &amp; MARIA DEANE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6342" y="2961998"/>
            <a:ext cx="16303526" cy="37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3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PROGRAMA DE PÓS-GRADUAÇÃO EM CONDIÇÕES DE VIDA E SITUAÇÕES DE SAÚDE NA AMAZÔNIA (PPGVIDA)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15828" y="4956850"/>
            <a:ext cx="10050364" cy="91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Título da Dissertação: subtítulo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970347"/>
            <a:ext cx="16303526" cy="54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Discente: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Nome Completo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423976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8816131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MANAUS-AM | ano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976583"/>
            <a:ext cx="16303526" cy="42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Coorientador(a):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Prof. Dr. Nome Completo</a:t>
            </a:r>
          </a:p>
        </p:txBody>
      </p:sp>
      <p:pic>
        <p:nvPicPr>
          <p:cNvPr id="15" name="Imagem 14" descr="Diagrama&#10;&#10;O conteúdo gerado por IA pode estar incorreto.">
            <a:extLst>
              <a:ext uri="{FF2B5EF4-FFF2-40B4-BE49-F238E27FC236}">
                <a16:creationId xmlns:a16="http://schemas.microsoft.com/office/drawing/2014/main" id="{CE48D49A-619A-A8CA-8C8F-218903C3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11" y="394416"/>
            <a:ext cx="5943600" cy="130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63066"/>
            <a:ext cx="4536430" cy="59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7"/>
              </a:lnSpc>
            </a:pPr>
            <a:r>
              <a:rPr lang="en-US" sz="356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2012007"/>
            <a:ext cx="4295626" cy="45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Lista de Obras Consultadas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2616399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apresenta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todas as fontes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citadas ao longo da dissertação, organizadas alfabeticamente segundo as normas da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ABNT NBR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3546127"/>
            <a:ext cx="9560719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As referências devem incluir apenas obras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efetivamente citadas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no texto. Cada citação no corpo do trabalho deve ter sua referência completa nesta lista.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8" y="4555777"/>
            <a:ext cx="4722762" cy="33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Elementos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essenciais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2187" dirty="0" err="1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livro</a:t>
            </a:r>
            <a:r>
              <a:rPr lang="en-US" sz="2187" dirty="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):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079801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Autoria (individual, coletiva ou institucional)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5521970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Título e subtítulo da obra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5964139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Edição (quando não for a primeira)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6406306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Local de publicação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6848475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Editora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38" y="7290644"/>
            <a:ext cx="9560719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Ano de publicação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15824" y="2068860"/>
            <a:ext cx="6189315" cy="4073277"/>
            <a:chOff x="0" y="0"/>
            <a:chExt cx="8252420" cy="5431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52333" cy="5431028"/>
            </a:xfrm>
            <a:custGeom>
              <a:avLst/>
              <a:gdLst/>
              <a:ahLst/>
              <a:cxnLst/>
              <a:rect l="l" t="t" r="r" b="b"/>
              <a:pathLst>
                <a:path w="8252333" h="543102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8125333" y="0"/>
                  </a:lnTo>
                  <a:cubicBezTo>
                    <a:pt x="8195437" y="0"/>
                    <a:pt x="8252333" y="56896"/>
                    <a:pt x="8252333" y="127000"/>
                  </a:cubicBezTo>
                  <a:lnTo>
                    <a:pt x="8252333" y="5304028"/>
                  </a:lnTo>
                  <a:cubicBezTo>
                    <a:pt x="8252333" y="5374132"/>
                    <a:pt x="8195437" y="5431028"/>
                    <a:pt x="8125333" y="5431028"/>
                  </a:cubicBezTo>
                  <a:lnTo>
                    <a:pt x="127000" y="5431028"/>
                  </a:lnTo>
                  <a:cubicBezTo>
                    <a:pt x="56896" y="5431028"/>
                    <a:pt x="0" y="5374132"/>
                    <a:pt x="0" y="5304028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342637" y="2380506"/>
            <a:ext cx="354360" cy="283517"/>
            <a:chOff x="0" y="0"/>
            <a:chExt cx="472480" cy="378023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70" r="-8" b="-6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3811" y="2333328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Tipos de fontes: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23811" y="2857351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Livros e capítulos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23811" y="3299520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Artigos científicos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23811" y="3741688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Teses e dissertações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3811" y="4183856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Documentos oficiais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23811" y="4626025"/>
            <a:ext cx="5154514" cy="43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Legislação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23811" y="5068192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Recursos eletrônicos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23811" y="5510361"/>
            <a:ext cx="5154514" cy="439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922" lvl="1" indent="-131961" algn="l">
              <a:lnSpc>
                <a:spcPts val="2812"/>
              </a:lnSpc>
              <a:buFont typeface="Arial"/>
              <a:buChar char="•"/>
            </a:pPr>
            <a:r>
              <a:rPr lang="en-US" sz="175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Relatórios técnicos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824" y="6378179"/>
            <a:ext cx="2835325" cy="37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Atenção especial: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824" y="6902203"/>
            <a:ext cx="6189315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documentos eletrônicos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incluir URL e data de acesso. Verificar a </a:t>
            </a: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confiabilidade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fontes utilizadas.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92238" y="8276634"/>
            <a:ext cx="16303526" cy="37803"/>
            <a:chOff x="0" y="0"/>
            <a:chExt cx="21738035" cy="504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738082" cy="50419"/>
            </a:xfrm>
            <a:custGeom>
              <a:avLst/>
              <a:gdLst/>
              <a:ahLst/>
              <a:cxnLst/>
              <a:rect l="l" t="t" r="r" b="b"/>
              <a:pathLst>
                <a:path w="21738082" h="50419">
                  <a:moveTo>
                    <a:pt x="0" y="0"/>
                  </a:moveTo>
                  <a:lnTo>
                    <a:pt x="21738082" y="0"/>
                  </a:lnTo>
                  <a:lnTo>
                    <a:pt x="21738082" y="50419"/>
                  </a:lnTo>
                  <a:lnTo>
                    <a:pt x="0" y="50419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2237" y="8493324"/>
            <a:ext cx="16303526" cy="6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Formatação segundo ABNT 6023:2018</a:t>
            </a:r>
            <a:r>
              <a:rPr lang="en-US" sz="17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— Garanta consistência na apresentação de todas as referências, respeitando pontuação, espaçamento e ordenação alfabética. Utilize gerenciadores de referências quando possível para assegurar precisão e padronização.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44749"/>
            <a:ext cx="7392889" cy="78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Estrutura da Apresentação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74800"/>
            <a:ext cx="556991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489150"/>
            <a:ext cx="8031212" cy="28575"/>
            <a:chOff x="0" y="0"/>
            <a:chExt cx="10708283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310202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Contextualização do tema e apresentação do problema de pesquisa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402" y="2022574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64402" y="2489150"/>
            <a:ext cx="8031361" cy="28575"/>
            <a:chOff x="0" y="0"/>
            <a:chExt cx="10708482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64402" y="263812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64402" y="310202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Relevância científica e social da investigação proposta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38" y="390912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4375696"/>
            <a:ext cx="8031212" cy="28575"/>
            <a:chOff x="0" y="0"/>
            <a:chExt cx="10708283" cy="38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92238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238" y="498857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Definição clara dos propósitos gerais e específicos do estudo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264402" y="3909120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04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64402" y="4375696"/>
            <a:ext cx="8031361" cy="28575"/>
            <a:chOff x="0" y="0"/>
            <a:chExt cx="10708482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264402" y="4524672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64402" y="498857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Fundamentação conceitual e diálogo com a literatura existente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5795665"/>
            <a:ext cx="31495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2238" y="6262241"/>
            <a:ext cx="8031212" cy="28575"/>
            <a:chOff x="0" y="0"/>
            <a:chExt cx="10708283" cy="381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2238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2238" y="6875115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Desenho da pesquisa, instrumentos e procedimentos analíticos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4402" y="5795665"/>
            <a:ext cx="351566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06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264402" y="6262241"/>
            <a:ext cx="8031361" cy="28575"/>
            <a:chOff x="0" y="0"/>
            <a:chExt cx="10708482" cy="38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264402" y="6411217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64402" y="6875115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Apresentação e discussão dos achados empíricos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92238" y="7682210"/>
            <a:ext cx="43057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07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92238" y="8148786"/>
            <a:ext cx="8031212" cy="28575"/>
            <a:chOff x="0" y="0"/>
            <a:chExt cx="10708283" cy="381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708259" cy="38100"/>
            </a:xfrm>
            <a:custGeom>
              <a:avLst/>
              <a:gdLst/>
              <a:ahLst/>
              <a:cxnLst/>
              <a:rect l="l" t="t" r="r" b="b"/>
              <a:pathLst>
                <a:path w="10708259" h="38100">
                  <a:moveTo>
                    <a:pt x="0" y="0"/>
                  </a:moveTo>
                  <a:lnTo>
                    <a:pt x="10708259" y="0"/>
                  </a:lnTo>
                  <a:lnTo>
                    <a:pt x="10708259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2238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2238" y="8761660"/>
            <a:ext cx="8031212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Síntese dos resultados e contribuições da pesquisa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64402" y="7682210"/>
            <a:ext cx="462179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aleway Light"/>
                <a:ea typeface="Raleway Light"/>
                <a:cs typeface="Raleway Light"/>
                <a:sym typeface="Raleway Light"/>
              </a:rPr>
              <a:t>08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264402" y="8148786"/>
            <a:ext cx="8031361" cy="28575"/>
            <a:chOff x="0" y="0"/>
            <a:chExt cx="10708482" cy="381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708513" cy="38100"/>
            </a:xfrm>
            <a:custGeom>
              <a:avLst/>
              <a:gdLst/>
              <a:ahLst/>
              <a:cxnLst/>
              <a:rect l="l" t="t" r="r" b="b"/>
              <a:pathLst>
                <a:path w="10708513" h="38100">
                  <a:moveTo>
                    <a:pt x="0" y="0"/>
                  </a:moveTo>
                  <a:lnTo>
                    <a:pt x="10708513" y="0"/>
                  </a:lnTo>
                  <a:lnTo>
                    <a:pt x="10708513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264402" y="829776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Referências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64402" y="8761660"/>
            <a:ext cx="8031361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Bibliografia consultada conforme normas ABNT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2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238" y="1171575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7" y="2295525"/>
            <a:ext cx="4810274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Contextualização do Tema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7" y="2921645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deve apresentar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cenário geral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em que a pesquisa se insere, contextualizando a problemática investigada dentro do campo científico e social. É fundamental estabelecer a relevância do tema para a área de conhecimento.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7" y="5065811"/>
            <a:ext cx="543207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problema</a:t>
            </a:r>
            <a:r>
              <a:rPr lang="en-US" sz="1874" b="1" dirty="0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1874" b="1" dirty="0" err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pesquisa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forma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clara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demonstrando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 lacuna de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conhecimento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sua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dissertação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pretende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preencher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Situe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geograficamente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temporalmente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objeto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74" dirty="0" err="1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estudo</a:t>
            </a:r>
            <a:r>
              <a:rPr lang="en-US" sz="1874" dirty="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7" y="7209979"/>
            <a:ext cx="543207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conceitos-chave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norteiam a investigação e forneça ao leitor uma visão panorâmica do que será desenvolvido nos próximos capítulos.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021711" y="2344639"/>
            <a:ext cx="3425429" cy="6471196"/>
            <a:chOff x="0" y="0"/>
            <a:chExt cx="4567238" cy="86282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67301" cy="8628253"/>
            </a:xfrm>
            <a:custGeom>
              <a:avLst/>
              <a:gdLst/>
              <a:ahLst/>
              <a:cxnLst/>
              <a:rect l="l" t="t" r="r" b="b"/>
              <a:pathLst>
                <a:path w="4567301" h="8628253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4432300" y="0"/>
                  </a:lnTo>
                  <a:cubicBezTo>
                    <a:pt x="4506849" y="0"/>
                    <a:pt x="4567301" y="60452"/>
                    <a:pt x="4567301" y="135001"/>
                  </a:cubicBezTo>
                  <a:lnTo>
                    <a:pt x="4567301" y="8493252"/>
                  </a:lnTo>
                  <a:cubicBezTo>
                    <a:pt x="4567301" y="8567801"/>
                    <a:pt x="4506849" y="8628253"/>
                    <a:pt x="4432300" y="8628253"/>
                  </a:cubicBezTo>
                  <a:lnTo>
                    <a:pt x="135001" y="8628253"/>
                  </a:lnTo>
                  <a:cubicBezTo>
                    <a:pt x="60452" y="8628253"/>
                    <a:pt x="0" y="8567801"/>
                    <a:pt x="0" y="8493252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62664" y="2677417"/>
            <a:ext cx="376535" cy="301229"/>
            <a:chOff x="0" y="0"/>
            <a:chExt cx="502047" cy="401638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502031" cy="401701"/>
            </a:xfrm>
            <a:custGeom>
              <a:avLst/>
              <a:gdLst/>
              <a:ahLst/>
              <a:cxnLst/>
              <a:rect l="l" t="t" r="r" b="b"/>
              <a:pathLst>
                <a:path w="502031" h="401701">
                  <a:moveTo>
                    <a:pt x="0" y="0"/>
                  </a:moveTo>
                  <a:lnTo>
                    <a:pt x="502031" y="0"/>
                  </a:lnTo>
                  <a:lnTo>
                    <a:pt x="502031" y="401701"/>
                  </a:lnTo>
                  <a:lnTo>
                    <a:pt x="0" y="4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" b="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880151" y="2617142"/>
            <a:ext cx="2326035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80151" y="3177480"/>
            <a:ext cx="23260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Contextualização ampla do tema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0151" y="403264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Definição do problema de pesquisa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0151" y="5273279"/>
            <a:ext cx="232603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Delimitação do objeto de estudo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0151" y="6128445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dos conceitos centrais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0151" y="7369076"/>
            <a:ext cx="2326035" cy="124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Panorama geral da estrutura da dissertação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875085"/>
            <a:ext cx="5670649" cy="73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Justificativa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2926556"/>
            <a:ext cx="5254973" cy="5461398"/>
            <a:chOff x="0" y="0"/>
            <a:chExt cx="7006630" cy="7281863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528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Científica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3742135"/>
            <a:ext cx="4659362" cy="22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sua pesquisa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 para o avanço do conhecimento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na área, identificando lacunas teóricas ou empíricas que serão preenchidas.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5280" y="618038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ineditismo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ou a contribuição original que sua dissertação oferece ao campo de estudo.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16440" y="2926556"/>
            <a:ext cx="5254973" cy="5461398"/>
            <a:chOff x="0" y="0"/>
            <a:chExt cx="7006630" cy="7281863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4245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Relevância Social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4245" y="3742135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impacto prático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para a sociedade, comunidades específicas ou políticas públicas.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14245" y="5726758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como os resultados podem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aplicados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melhorar situações concretas ou subsidiar tomadas de decisão.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45404" y="2926556"/>
            <a:ext cx="5254973" cy="5461398"/>
            <a:chOff x="0" y="0"/>
            <a:chExt cx="7006630" cy="728186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993890" cy="7269099"/>
            </a:xfrm>
            <a:custGeom>
              <a:avLst/>
              <a:gdLst/>
              <a:ahLst/>
              <a:cxnLst/>
              <a:rect l="l" t="t" r="r" b="b"/>
              <a:pathLst>
                <a:path w="6993890" h="726909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835140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7110349"/>
                  </a:lnTo>
                  <a:cubicBezTo>
                    <a:pt x="6993890" y="7197979"/>
                    <a:pt x="6922770" y="7269099"/>
                    <a:pt x="6835140" y="7269099"/>
                  </a:cubicBezTo>
                  <a:lnTo>
                    <a:pt x="158750" y="7269099"/>
                  </a:lnTo>
                  <a:cubicBezTo>
                    <a:pt x="71120" y="7269099"/>
                    <a:pt x="0" y="7197979"/>
                    <a:pt x="0" y="7110349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06590" cy="7281799"/>
            </a:xfrm>
            <a:custGeom>
              <a:avLst/>
              <a:gdLst/>
              <a:ahLst/>
              <a:cxnLst/>
              <a:rect l="l" t="t" r="r" b="b"/>
              <a:pathLst>
                <a:path w="7006590" h="728179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841490" y="0"/>
                  </a:lnTo>
                  <a:lnTo>
                    <a:pt x="6841490" y="6350"/>
                  </a:lnTo>
                  <a:lnTo>
                    <a:pt x="6841490" y="0"/>
                  </a:lnTo>
                  <a:cubicBezTo>
                    <a:pt x="6932676" y="0"/>
                    <a:pt x="7006590" y="73914"/>
                    <a:pt x="7006590" y="165100"/>
                  </a:cubicBezTo>
                  <a:lnTo>
                    <a:pt x="7000240" y="165100"/>
                  </a:lnTo>
                  <a:lnTo>
                    <a:pt x="7006590" y="165100"/>
                  </a:lnTo>
                  <a:lnTo>
                    <a:pt x="7006590" y="7116699"/>
                  </a:lnTo>
                  <a:lnTo>
                    <a:pt x="7000240" y="7116699"/>
                  </a:lnTo>
                  <a:lnTo>
                    <a:pt x="7006590" y="7116699"/>
                  </a:lnTo>
                  <a:cubicBezTo>
                    <a:pt x="7006590" y="7207885"/>
                    <a:pt x="6932676" y="7281799"/>
                    <a:pt x="6841490" y="7281799"/>
                  </a:cubicBezTo>
                  <a:lnTo>
                    <a:pt x="6841490" y="7275449"/>
                  </a:lnTo>
                  <a:lnTo>
                    <a:pt x="6841490" y="7281799"/>
                  </a:lnTo>
                  <a:lnTo>
                    <a:pt x="165100" y="7281799"/>
                  </a:lnTo>
                  <a:lnTo>
                    <a:pt x="165100" y="7275449"/>
                  </a:lnTo>
                  <a:lnTo>
                    <a:pt x="165100" y="7281799"/>
                  </a:lnTo>
                  <a:cubicBezTo>
                    <a:pt x="73914" y="7281799"/>
                    <a:pt x="0" y="7207885"/>
                    <a:pt x="0" y="711669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7116699"/>
                  </a:lnTo>
                  <a:lnTo>
                    <a:pt x="6350" y="7116699"/>
                  </a:lnTo>
                  <a:lnTo>
                    <a:pt x="12700" y="7116699"/>
                  </a:lnTo>
                  <a:cubicBezTo>
                    <a:pt x="12700" y="7200900"/>
                    <a:pt x="80899" y="7269099"/>
                    <a:pt x="165100" y="7269099"/>
                  </a:cubicBezTo>
                  <a:lnTo>
                    <a:pt x="6841490" y="7269099"/>
                  </a:lnTo>
                  <a:cubicBezTo>
                    <a:pt x="6925691" y="7269099"/>
                    <a:pt x="6993890" y="7200900"/>
                    <a:pt x="6993890" y="7116699"/>
                  </a:cubicBezTo>
                  <a:lnTo>
                    <a:pt x="6993890" y="165100"/>
                  </a:lnTo>
                  <a:cubicBezTo>
                    <a:pt x="6993890" y="80899"/>
                    <a:pt x="6925691" y="12700"/>
                    <a:pt x="6841490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343210" y="3195786"/>
            <a:ext cx="3544044" cy="47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Questão Norteadora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43210" y="3742135"/>
            <a:ext cx="4659362" cy="131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Formule a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pergunta central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sua pesquisa busca responder de forma clara e objetiva.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43210" y="5273129"/>
            <a:ext cx="4659362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</a:pP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questão deve ser </a:t>
            </a:r>
            <a:r>
              <a:rPr lang="en-US" sz="2187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viável, relevante e delimitada</a:t>
            </a:r>
            <a:r>
              <a:rPr lang="en-US" sz="2187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orientando todo o desenvolvimento da investigação.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895201"/>
            <a:ext cx="5103614" cy="666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Revisão de Literatura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057697"/>
            <a:ext cx="8052792" cy="3750766"/>
            <a:chOff x="0" y="0"/>
            <a:chExt cx="10737057" cy="5001022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3662" y="2071985"/>
            <a:ext cx="114300" cy="3722191"/>
            <a:chOff x="0" y="0"/>
            <a:chExt cx="152400" cy="49629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1629" y="2327076"/>
            <a:ext cx="431997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Fundamentação Teórica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29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marcos teóricos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sustentam sua pesquisa. Identifique as principais escolas de pensamento, teorias e conceitos que fundamentam a análise do problema.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29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o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diálogo teórico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diferentes autores e correntes, posicionando criticamente sua pesquisa neste campo.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57259" y="2057697"/>
            <a:ext cx="8052792" cy="3750766"/>
            <a:chOff x="0" y="0"/>
            <a:chExt cx="10737057" cy="5001022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98988" cy="4962906"/>
            </a:xfrm>
            <a:custGeom>
              <a:avLst/>
              <a:gdLst/>
              <a:ahLst/>
              <a:cxnLst/>
              <a:rect l="l" t="t" r="r" b="b"/>
              <a:pathLst>
                <a:path w="10698988" h="4962906">
                  <a:moveTo>
                    <a:pt x="0" y="182880"/>
                  </a:moveTo>
                  <a:cubicBezTo>
                    <a:pt x="0" y="81915"/>
                    <a:pt x="82169" y="0"/>
                    <a:pt x="183642" y="0"/>
                  </a:cubicBezTo>
                  <a:lnTo>
                    <a:pt x="10515346" y="0"/>
                  </a:lnTo>
                  <a:cubicBezTo>
                    <a:pt x="10616819" y="0"/>
                    <a:pt x="10698988" y="81915"/>
                    <a:pt x="10698988" y="182880"/>
                  </a:cubicBezTo>
                  <a:lnTo>
                    <a:pt x="10698988" y="4780026"/>
                  </a:lnTo>
                  <a:cubicBezTo>
                    <a:pt x="10698988" y="4880991"/>
                    <a:pt x="10616819" y="4962906"/>
                    <a:pt x="10515346" y="4962906"/>
                  </a:cubicBezTo>
                  <a:lnTo>
                    <a:pt x="183642" y="4962906"/>
                  </a:lnTo>
                  <a:cubicBezTo>
                    <a:pt x="82169" y="4962906"/>
                    <a:pt x="0" y="4880991"/>
                    <a:pt x="0" y="4780026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0737088" cy="5001006"/>
            </a:xfrm>
            <a:custGeom>
              <a:avLst/>
              <a:gdLst/>
              <a:ahLst/>
              <a:cxnLst/>
              <a:rect l="l" t="t" r="r" b="b"/>
              <a:pathLst>
                <a:path w="10737088" h="5001006">
                  <a:moveTo>
                    <a:pt x="0" y="201930"/>
                  </a:moveTo>
                  <a:cubicBezTo>
                    <a:pt x="0" y="90297"/>
                    <a:pt x="90805" y="0"/>
                    <a:pt x="202692" y="0"/>
                  </a:cubicBezTo>
                  <a:lnTo>
                    <a:pt x="10534396" y="0"/>
                  </a:lnTo>
                  <a:lnTo>
                    <a:pt x="10534396" y="19050"/>
                  </a:lnTo>
                  <a:lnTo>
                    <a:pt x="10534396" y="0"/>
                  </a:lnTo>
                  <a:cubicBezTo>
                    <a:pt x="10646283" y="0"/>
                    <a:pt x="10737088" y="90297"/>
                    <a:pt x="10737088" y="201930"/>
                  </a:cubicBezTo>
                  <a:lnTo>
                    <a:pt x="10718038" y="201930"/>
                  </a:lnTo>
                  <a:lnTo>
                    <a:pt x="10737088" y="201930"/>
                  </a:lnTo>
                  <a:lnTo>
                    <a:pt x="10737088" y="4799076"/>
                  </a:lnTo>
                  <a:lnTo>
                    <a:pt x="10718038" y="4799076"/>
                  </a:lnTo>
                  <a:lnTo>
                    <a:pt x="10737088" y="4799076"/>
                  </a:lnTo>
                  <a:cubicBezTo>
                    <a:pt x="10737088" y="4910709"/>
                    <a:pt x="10646283" y="5001006"/>
                    <a:pt x="10534396" y="5001006"/>
                  </a:cubicBezTo>
                  <a:lnTo>
                    <a:pt x="10534396" y="4981956"/>
                  </a:lnTo>
                  <a:lnTo>
                    <a:pt x="10534396" y="5001006"/>
                  </a:lnTo>
                  <a:lnTo>
                    <a:pt x="202692" y="5001006"/>
                  </a:lnTo>
                  <a:lnTo>
                    <a:pt x="202692" y="4981956"/>
                  </a:lnTo>
                  <a:lnTo>
                    <a:pt x="202692" y="5001006"/>
                  </a:lnTo>
                  <a:cubicBezTo>
                    <a:pt x="90805" y="5001006"/>
                    <a:pt x="0" y="4910709"/>
                    <a:pt x="0" y="4799076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799076"/>
                  </a:lnTo>
                  <a:lnTo>
                    <a:pt x="19050" y="4799076"/>
                  </a:lnTo>
                  <a:lnTo>
                    <a:pt x="38100" y="4799076"/>
                  </a:lnTo>
                  <a:cubicBezTo>
                    <a:pt x="38100" y="4889500"/>
                    <a:pt x="111760" y="4962906"/>
                    <a:pt x="202692" y="4962906"/>
                  </a:cubicBezTo>
                  <a:lnTo>
                    <a:pt x="10534396" y="4962906"/>
                  </a:lnTo>
                  <a:cubicBezTo>
                    <a:pt x="10625327" y="4962906"/>
                    <a:pt x="10698988" y="4889500"/>
                    <a:pt x="10698988" y="4799076"/>
                  </a:cubicBezTo>
                  <a:lnTo>
                    <a:pt x="10698988" y="201930"/>
                  </a:lnTo>
                  <a:cubicBezTo>
                    <a:pt x="10698988" y="111506"/>
                    <a:pt x="10625327" y="38100"/>
                    <a:pt x="10534396" y="38100"/>
                  </a:cubicBezTo>
                  <a:lnTo>
                    <a:pt x="202692" y="38100"/>
                  </a:lnTo>
                  <a:lnTo>
                    <a:pt x="202692" y="19050"/>
                  </a:lnTo>
                  <a:lnTo>
                    <a:pt x="202692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42971" y="2071985"/>
            <a:ext cx="114300" cy="3722191"/>
            <a:chOff x="0" y="0"/>
            <a:chExt cx="152400" cy="49629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4962906"/>
            </a:xfrm>
            <a:custGeom>
              <a:avLst/>
              <a:gdLst/>
              <a:ahLst/>
              <a:cxnLst/>
              <a:rect l="l" t="t" r="r" b="b"/>
              <a:pathLst>
                <a:path w="152400" h="496290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886706"/>
                  </a:lnTo>
                  <a:cubicBezTo>
                    <a:pt x="152400" y="4928743"/>
                    <a:pt x="118237" y="4962906"/>
                    <a:pt x="76200" y="4962906"/>
                  </a:cubicBezTo>
                  <a:cubicBezTo>
                    <a:pt x="34163" y="4962906"/>
                    <a:pt x="0" y="4928743"/>
                    <a:pt x="0" y="4886706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0938" y="2327076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Estado da Arte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40937" y="2821484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Realize uma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revisão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das pesquisas mais recentes e relevantes sobre o tema. Identifique tendências, consensos e controvérsias na literatura.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0937" y="4199633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Demonstre conhecimento sobre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estudos similares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já realizados, destacando suas contribuições e limitações.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7950" y="6034980"/>
            <a:ext cx="8052792" cy="3342383"/>
            <a:chOff x="0" y="0"/>
            <a:chExt cx="10737057" cy="445651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3662" y="6049268"/>
            <a:ext cx="114300" cy="3313807"/>
            <a:chOff x="0" y="0"/>
            <a:chExt cx="152400" cy="44184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61629" y="6304360"/>
            <a:ext cx="3189685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Principais Autores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61629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os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autores clássicos e contemporâneos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1629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como estes autores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dialogam com sua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subsidiam sua análise empírica.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7259" y="6034980"/>
            <a:ext cx="8052792" cy="3342383"/>
            <a:chOff x="0" y="0"/>
            <a:chExt cx="10737057" cy="445651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698987" cy="4418457"/>
            </a:xfrm>
            <a:custGeom>
              <a:avLst/>
              <a:gdLst/>
              <a:ahLst/>
              <a:cxnLst/>
              <a:rect l="l" t="t" r="r" b="b"/>
              <a:pathLst>
                <a:path w="10698987" h="4418457">
                  <a:moveTo>
                    <a:pt x="0" y="182880"/>
                  </a:moveTo>
                  <a:cubicBezTo>
                    <a:pt x="0" y="81915"/>
                    <a:pt x="82296" y="0"/>
                    <a:pt x="183769" y="0"/>
                  </a:cubicBezTo>
                  <a:lnTo>
                    <a:pt x="10515219" y="0"/>
                  </a:lnTo>
                  <a:cubicBezTo>
                    <a:pt x="10616692" y="0"/>
                    <a:pt x="10698987" y="81915"/>
                    <a:pt x="10698987" y="182880"/>
                  </a:cubicBezTo>
                  <a:lnTo>
                    <a:pt x="10698987" y="4235577"/>
                  </a:lnTo>
                  <a:cubicBezTo>
                    <a:pt x="10698987" y="4336542"/>
                    <a:pt x="10616692" y="4418457"/>
                    <a:pt x="10515219" y="4418457"/>
                  </a:cubicBezTo>
                  <a:lnTo>
                    <a:pt x="183769" y="4418457"/>
                  </a:lnTo>
                  <a:cubicBezTo>
                    <a:pt x="82296" y="4418457"/>
                    <a:pt x="0" y="4336542"/>
                    <a:pt x="0" y="4235577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37087" cy="4456557"/>
            </a:xfrm>
            <a:custGeom>
              <a:avLst/>
              <a:gdLst/>
              <a:ahLst/>
              <a:cxnLst/>
              <a:rect l="l" t="t" r="r" b="b"/>
              <a:pathLst>
                <a:path w="10737087" h="4456557">
                  <a:moveTo>
                    <a:pt x="0" y="201930"/>
                  </a:moveTo>
                  <a:cubicBezTo>
                    <a:pt x="0" y="90297"/>
                    <a:pt x="90932" y="0"/>
                    <a:pt x="202819" y="0"/>
                  </a:cubicBezTo>
                  <a:lnTo>
                    <a:pt x="10534269" y="0"/>
                  </a:lnTo>
                  <a:lnTo>
                    <a:pt x="10534269" y="19050"/>
                  </a:lnTo>
                  <a:lnTo>
                    <a:pt x="10534269" y="0"/>
                  </a:lnTo>
                  <a:cubicBezTo>
                    <a:pt x="10646156" y="0"/>
                    <a:pt x="10737087" y="90297"/>
                    <a:pt x="10737087" y="201930"/>
                  </a:cubicBezTo>
                  <a:lnTo>
                    <a:pt x="10718037" y="201930"/>
                  </a:lnTo>
                  <a:lnTo>
                    <a:pt x="10737087" y="201930"/>
                  </a:lnTo>
                  <a:lnTo>
                    <a:pt x="10737087" y="4254627"/>
                  </a:lnTo>
                  <a:lnTo>
                    <a:pt x="10718037" y="4254627"/>
                  </a:lnTo>
                  <a:lnTo>
                    <a:pt x="10737087" y="4254627"/>
                  </a:lnTo>
                  <a:cubicBezTo>
                    <a:pt x="10737087" y="4366260"/>
                    <a:pt x="10646156" y="4456557"/>
                    <a:pt x="10534269" y="4456557"/>
                  </a:cubicBezTo>
                  <a:lnTo>
                    <a:pt x="10534269" y="4437507"/>
                  </a:lnTo>
                  <a:lnTo>
                    <a:pt x="10534269" y="4456557"/>
                  </a:lnTo>
                  <a:lnTo>
                    <a:pt x="202819" y="4456557"/>
                  </a:lnTo>
                  <a:lnTo>
                    <a:pt x="202819" y="4437507"/>
                  </a:lnTo>
                  <a:lnTo>
                    <a:pt x="202819" y="4456557"/>
                  </a:lnTo>
                  <a:cubicBezTo>
                    <a:pt x="90932" y="4456557"/>
                    <a:pt x="0" y="4366133"/>
                    <a:pt x="0" y="425462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4254627"/>
                  </a:lnTo>
                  <a:lnTo>
                    <a:pt x="19050" y="4254627"/>
                  </a:lnTo>
                  <a:lnTo>
                    <a:pt x="38100" y="4254627"/>
                  </a:lnTo>
                  <a:cubicBezTo>
                    <a:pt x="38100" y="4345051"/>
                    <a:pt x="111760" y="4418457"/>
                    <a:pt x="202819" y="4418457"/>
                  </a:cubicBezTo>
                  <a:lnTo>
                    <a:pt x="10534269" y="4418457"/>
                  </a:lnTo>
                  <a:cubicBezTo>
                    <a:pt x="10625327" y="4418457"/>
                    <a:pt x="10698987" y="4345051"/>
                    <a:pt x="10698987" y="4254627"/>
                  </a:cubicBezTo>
                  <a:lnTo>
                    <a:pt x="10698987" y="201930"/>
                  </a:lnTo>
                  <a:cubicBezTo>
                    <a:pt x="10698987" y="111506"/>
                    <a:pt x="10625327" y="38100"/>
                    <a:pt x="10534269" y="38100"/>
                  </a:cubicBezTo>
                  <a:lnTo>
                    <a:pt x="202819" y="38100"/>
                  </a:lnTo>
                  <a:lnTo>
                    <a:pt x="202819" y="19050"/>
                  </a:lnTo>
                  <a:lnTo>
                    <a:pt x="202819" y="38100"/>
                  </a:lnTo>
                  <a:cubicBezTo>
                    <a:pt x="111760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42971" y="6049268"/>
            <a:ext cx="114300" cy="3313807"/>
            <a:chOff x="0" y="0"/>
            <a:chExt cx="152400" cy="441841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2400" cy="4418457"/>
            </a:xfrm>
            <a:custGeom>
              <a:avLst/>
              <a:gdLst/>
              <a:ahLst/>
              <a:cxnLst/>
              <a:rect l="l" t="t" r="r" b="b"/>
              <a:pathLst>
                <a:path w="152400" h="4418457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4342257"/>
                  </a:lnTo>
                  <a:cubicBezTo>
                    <a:pt x="152400" y="4384294"/>
                    <a:pt x="118237" y="4418457"/>
                    <a:pt x="76200" y="4418457"/>
                  </a:cubicBezTo>
                  <a:cubicBezTo>
                    <a:pt x="34163" y="4418457"/>
                    <a:pt x="0" y="4384294"/>
                    <a:pt x="0" y="4342257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640938" y="6304360"/>
            <a:ext cx="3191172" cy="42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Lacunas Identificadas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640937" y="6798766"/>
            <a:ext cx="7371160" cy="118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as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lacunas de conhecimento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identificadas na literatura revisada e demonstre como sua pesquisa contribui para preenchê-las.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40937" y="8176915"/>
            <a:ext cx="7371160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87"/>
              </a:lnSpc>
            </a:pP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conecta a revisão de literatura à </a:t>
            </a:r>
            <a:r>
              <a:rPr lang="en-US" sz="2000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justificativa da pesquisa</a:t>
            </a:r>
            <a:r>
              <a:rPr lang="en-US" sz="200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reforçando sua relevância científica.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7" y="814387"/>
            <a:ext cx="4819948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7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 Geral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50237" y="2564457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 objetivo geral deve expressar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clara e sintética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o propósito central da dissertação/tese. Utilize verbos no infinitivo que indiquem a ação principal da pesquisa.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7" y="4708624"/>
            <a:ext cx="4428827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Deve ser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amplo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abranger todo o escopo do trabalho, mas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específico o suficiente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ser alcançável dentro dos limites temporais e metodológicos do mestrado/doutorado.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0237" y="7378154"/>
            <a:ext cx="4428827" cy="1794719"/>
            <a:chOff x="0" y="0"/>
            <a:chExt cx="5905103" cy="23929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5119" cy="2392934"/>
            </a:xfrm>
            <a:custGeom>
              <a:avLst/>
              <a:gdLst/>
              <a:ahLst/>
              <a:cxnLst/>
              <a:rect l="l" t="t" r="r" b="b"/>
              <a:pathLst>
                <a:path w="5905119" h="2392934">
                  <a:moveTo>
                    <a:pt x="0" y="135001"/>
                  </a:moveTo>
                  <a:cubicBezTo>
                    <a:pt x="0" y="60452"/>
                    <a:pt x="60452" y="0"/>
                    <a:pt x="135001" y="0"/>
                  </a:cubicBezTo>
                  <a:lnTo>
                    <a:pt x="5770118" y="0"/>
                  </a:lnTo>
                  <a:cubicBezTo>
                    <a:pt x="5844667" y="0"/>
                    <a:pt x="5905119" y="60452"/>
                    <a:pt x="5905119" y="135001"/>
                  </a:cubicBezTo>
                  <a:lnTo>
                    <a:pt x="5905119" y="2257933"/>
                  </a:lnTo>
                  <a:cubicBezTo>
                    <a:pt x="5905119" y="2332482"/>
                    <a:pt x="5844667" y="2392934"/>
                    <a:pt x="5770118" y="2392934"/>
                  </a:cubicBezTo>
                  <a:lnTo>
                    <a:pt x="135001" y="2392934"/>
                  </a:lnTo>
                  <a:cubicBezTo>
                    <a:pt x="60452" y="2392934"/>
                    <a:pt x="0" y="2332482"/>
                    <a:pt x="0" y="2257933"/>
                  </a:cubicBezTo>
                  <a:close/>
                </a:path>
              </a:pathLst>
            </a:custGeom>
            <a:solidFill>
              <a:srgbClr val="D2D2E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1190" y="7735044"/>
            <a:ext cx="301229" cy="240952"/>
            <a:chOff x="0" y="0"/>
            <a:chExt cx="401638" cy="321270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01701" cy="321310"/>
            </a:xfrm>
            <a:custGeom>
              <a:avLst/>
              <a:gdLst/>
              <a:ahLst/>
              <a:cxnLst/>
              <a:rect l="l" t="t" r="r" b="b"/>
              <a:pathLst>
                <a:path w="401701" h="321310">
                  <a:moveTo>
                    <a:pt x="0" y="0"/>
                  </a:moveTo>
                  <a:lnTo>
                    <a:pt x="401701" y="0"/>
                  </a:lnTo>
                  <a:lnTo>
                    <a:pt x="401701" y="321310"/>
                  </a:lnTo>
                  <a:lnTo>
                    <a:pt x="0" y="321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3" r="-1177" b="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633371" y="7593509"/>
            <a:ext cx="3499553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Exemplos de verbos:</a:t>
            </a:r>
            <a:r>
              <a:rPr lang="en-US" sz="187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Analisar, Investigar, Compreender, Avaliar, Caracterizar, Identificar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6460" y="1938337"/>
            <a:ext cx="3615035" cy="47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6460" y="2564457"/>
            <a:ext cx="442882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Os objetivos específicos são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objetivo geral em metas menores e operacionalizáveis. Devem ser: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6460" y="43231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Entre 3 e 5 objetivos claramente definidos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76460" y="5178326"/>
            <a:ext cx="4428827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Mensuráveis e alcançáveis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76460" y="5648027"/>
            <a:ext cx="4428827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l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Sequenciais e logicamente conectados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6460" y="6503194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Diretamente relacionados à metodologia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76460" y="7358360"/>
            <a:ext cx="4428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2773" lvl="1" indent="-141387" algn="just">
              <a:lnSpc>
                <a:spcPts val="3000"/>
              </a:lnSpc>
              <a:buFont typeface="Arial"/>
              <a:buChar char="•"/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Expressos com verbos de ação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4342" y="906661"/>
            <a:ext cx="3470522" cy="45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29580" y="1701701"/>
            <a:ext cx="8132415" cy="3317676"/>
            <a:chOff x="0" y="0"/>
            <a:chExt cx="10843220" cy="4423568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10830433" cy="4410837"/>
            </a:xfrm>
            <a:custGeom>
              <a:avLst/>
              <a:gdLst/>
              <a:ahLst/>
              <a:cxnLst/>
              <a:rect l="l" t="t" r="r" b="b"/>
              <a:pathLst>
                <a:path w="10830433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151" y="0"/>
                  </a:lnTo>
                  <a:cubicBezTo>
                    <a:pt x="10786872" y="0"/>
                    <a:pt x="10830433" y="43561"/>
                    <a:pt x="10830433" y="97155"/>
                  </a:cubicBezTo>
                  <a:lnTo>
                    <a:pt x="10830433" y="4313682"/>
                  </a:lnTo>
                  <a:cubicBezTo>
                    <a:pt x="10830433" y="4367403"/>
                    <a:pt x="10786872" y="4410837"/>
                    <a:pt x="10733151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0843133" cy="4423537"/>
            </a:xfrm>
            <a:custGeom>
              <a:avLst/>
              <a:gdLst/>
              <a:ahLst/>
              <a:cxnLst/>
              <a:rect l="l" t="t" r="r" b="b"/>
              <a:pathLst>
                <a:path w="10843133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133" y="46355"/>
                    <a:pt x="10843133" y="103505"/>
                  </a:cubicBezTo>
                  <a:lnTo>
                    <a:pt x="10836783" y="103505"/>
                  </a:lnTo>
                  <a:lnTo>
                    <a:pt x="10843133" y="103505"/>
                  </a:lnTo>
                  <a:lnTo>
                    <a:pt x="10843133" y="4320032"/>
                  </a:lnTo>
                  <a:lnTo>
                    <a:pt x="10836783" y="4320032"/>
                  </a:lnTo>
                  <a:lnTo>
                    <a:pt x="10843133" y="4320032"/>
                  </a:lnTo>
                  <a:cubicBezTo>
                    <a:pt x="10843133" y="4377182"/>
                    <a:pt x="10796651" y="4423537"/>
                    <a:pt x="10739501" y="4423537"/>
                  </a:cubicBezTo>
                  <a:lnTo>
                    <a:pt x="10739501" y="4417187"/>
                  </a:lnTo>
                  <a:lnTo>
                    <a:pt x="10739501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501" y="4410837"/>
                  </a:lnTo>
                  <a:cubicBezTo>
                    <a:pt x="10789793" y="4410837"/>
                    <a:pt x="10830433" y="4370197"/>
                    <a:pt x="10830433" y="4320032"/>
                  </a:cubicBezTo>
                  <a:lnTo>
                    <a:pt x="10830433" y="103505"/>
                  </a:lnTo>
                  <a:cubicBezTo>
                    <a:pt x="10830433" y="53340"/>
                    <a:pt x="10789666" y="12700"/>
                    <a:pt x="10739501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17253" y="1889372"/>
            <a:ext cx="520452" cy="520453"/>
            <a:chOff x="0" y="0"/>
            <a:chExt cx="693937" cy="6939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60276" y="2003226"/>
            <a:ext cx="234255" cy="292745"/>
            <a:chOff x="0" y="0"/>
            <a:chExt cx="312340" cy="390327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253" y="2554635"/>
            <a:ext cx="2636193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Abordagem Metodológica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253" y="290110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Qualitativa: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Análise em profundidade de significados, percepções e experiências. Utiliza entrevistas, grupos focais, observação participante.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253" y="356026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Quantitativa: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Mensuração e análise estatística de dados numéricos. Emprega questionários estruturados, testes e análises estatísticas.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7253" y="4219426"/>
            <a:ext cx="7757071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Mista: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Integração de métodos qualitativos e quantitativos para compreensão mais completa do fenômeno.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25855" y="1701701"/>
            <a:ext cx="8132564" cy="3317676"/>
            <a:chOff x="0" y="0"/>
            <a:chExt cx="10843418" cy="4423568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10830687" cy="4410837"/>
            </a:xfrm>
            <a:custGeom>
              <a:avLst/>
              <a:gdLst/>
              <a:ahLst/>
              <a:cxnLst/>
              <a:rect l="l" t="t" r="r" b="b"/>
              <a:pathLst>
                <a:path w="10830687" h="4410837">
                  <a:moveTo>
                    <a:pt x="0" y="97155"/>
                  </a:moveTo>
                  <a:cubicBezTo>
                    <a:pt x="0" y="43561"/>
                    <a:pt x="43561" y="0"/>
                    <a:pt x="97282" y="0"/>
                  </a:cubicBezTo>
                  <a:lnTo>
                    <a:pt x="10733405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4313682"/>
                  </a:lnTo>
                  <a:cubicBezTo>
                    <a:pt x="10830687" y="4367403"/>
                    <a:pt x="10787126" y="4410837"/>
                    <a:pt x="10733405" y="4410837"/>
                  </a:cubicBezTo>
                  <a:lnTo>
                    <a:pt x="97282" y="4410837"/>
                  </a:lnTo>
                  <a:cubicBezTo>
                    <a:pt x="43561" y="4410837"/>
                    <a:pt x="0" y="4367276"/>
                    <a:pt x="0" y="431368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0843387" cy="4423537"/>
            </a:xfrm>
            <a:custGeom>
              <a:avLst/>
              <a:gdLst/>
              <a:ahLst/>
              <a:cxnLst/>
              <a:rect l="l" t="t" r="r" b="b"/>
              <a:pathLst>
                <a:path w="10843387" h="4423537">
                  <a:moveTo>
                    <a:pt x="0" y="103505"/>
                  </a:moveTo>
                  <a:cubicBezTo>
                    <a:pt x="0" y="46355"/>
                    <a:pt x="46482" y="0"/>
                    <a:pt x="103632" y="0"/>
                  </a:cubicBezTo>
                  <a:lnTo>
                    <a:pt x="10739755" y="0"/>
                  </a:lnTo>
                  <a:lnTo>
                    <a:pt x="10739755" y="6350"/>
                  </a:lnTo>
                  <a:lnTo>
                    <a:pt x="10739755" y="0"/>
                  </a:lnTo>
                  <a:cubicBezTo>
                    <a:pt x="10797032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4320032"/>
                  </a:lnTo>
                  <a:lnTo>
                    <a:pt x="10837037" y="4320032"/>
                  </a:lnTo>
                  <a:lnTo>
                    <a:pt x="10843387" y="4320032"/>
                  </a:lnTo>
                  <a:cubicBezTo>
                    <a:pt x="10843387" y="4377182"/>
                    <a:pt x="10796905" y="4423537"/>
                    <a:pt x="10739755" y="4423537"/>
                  </a:cubicBezTo>
                  <a:lnTo>
                    <a:pt x="10739755" y="4417187"/>
                  </a:lnTo>
                  <a:lnTo>
                    <a:pt x="10739755" y="4423537"/>
                  </a:lnTo>
                  <a:lnTo>
                    <a:pt x="103632" y="4423537"/>
                  </a:lnTo>
                  <a:lnTo>
                    <a:pt x="103632" y="4417187"/>
                  </a:lnTo>
                  <a:lnTo>
                    <a:pt x="103632" y="4423537"/>
                  </a:lnTo>
                  <a:cubicBezTo>
                    <a:pt x="46355" y="4423537"/>
                    <a:pt x="0" y="4377182"/>
                    <a:pt x="0" y="432003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4320032"/>
                  </a:lnTo>
                  <a:lnTo>
                    <a:pt x="6350" y="4320032"/>
                  </a:lnTo>
                  <a:lnTo>
                    <a:pt x="12700" y="4320032"/>
                  </a:lnTo>
                  <a:cubicBezTo>
                    <a:pt x="12700" y="4370197"/>
                    <a:pt x="53467" y="4410837"/>
                    <a:pt x="103632" y="4410837"/>
                  </a:cubicBezTo>
                  <a:lnTo>
                    <a:pt x="10739755" y="4410837"/>
                  </a:lnTo>
                  <a:cubicBezTo>
                    <a:pt x="10790048" y="4410837"/>
                    <a:pt x="10830687" y="4370197"/>
                    <a:pt x="10830687" y="432003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755" y="12700"/>
                  </a:cubicBezTo>
                  <a:lnTo>
                    <a:pt x="103632" y="12700"/>
                  </a:lnTo>
                  <a:lnTo>
                    <a:pt x="103632" y="6350"/>
                  </a:lnTo>
                  <a:lnTo>
                    <a:pt x="103632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13527" y="1889372"/>
            <a:ext cx="520453" cy="520453"/>
            <a:chOff x="0" y="0"/>
            <a:chExt cx="693937" cy="6939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56551" y="2003226"/>
            <a:ext cx="234255" cy="292745"/>
            <a:chOff x="0" y="0"/>
            <a:chExt cx="312340" cy="390327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413527" y="255463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Desenho da Pesquisa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13528" y="290110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tipo de estudo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exploratório, descritivo, explicativo, experimental, estudo de caso, etnográfico, etc.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3528" y="3560266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Defina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recorte temporal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transversal (único momento) ou longitudinal (acompanhamento ao longo do tempo).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29580" y="5183238"/>
            <a:ext cx="8132415" cy="2658516"/>
            <a:chOff x="0" y="0"/>
            <a:chExt cx="10843220" cy="3544688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10830560" cy="3531997"/>
            </a:xfrm>
            <a:custGeom>
              <a:avLst/>
              <a:gdLst/>
              <a:ahLst/>
              <a:cxnLst/>
              <a:rect l="l" t="t" r="r" b="b"/>
              <a:pathLst>
                <a:path w="10830560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151" y="0"/>
                  </a:lnTo>
                  <a:cubicBezTo>
                    <a:pt x="10786999" y="0"/>
                    <a:pt x="10830560" y="43561"/>
                    <a:pt x="10830560" y="97155"/>
                  </a:cubicBezTo>
                  <a:lnTo>
                    <a:pt x="10830560" y="3434842"/>
                  </a:lnTo>
                  <a:cubicBezTo>
                    <a:pt x="10830560" y="3488563"/>
                    <a:pt x="10786999" y="3531997"/>
                    <a:pt x="10733151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0843260" cy="3544697"/>
            </a:xfrm>
            <a:custGeom>
              <a:avLst/>
              <a:gdLst/>
              <a:ahLst/>
              <a:cxnLst/>
              <a:rect l="l" t="t" r="r" b="b"/>
              <a:pathLst>
                <a:path w="10843260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501" y="0"/>
                  </a:lnTo>
                  <a:lnTo>
                    <a:pt x="10739501" y="6350"/>
                  </a:lnTo>
                  <a:lnTo>
                    <a:pt x="10739501" y="0"/>
                  </a:lnTo>
                  <a:cubicBezTo>
                    <a:pt x="10796778" y="0"/>
                    <a:pt x="10843260" y="46355"/>
                    <a:pt x="10843260" y="103505"/>
                  </a:cubicBezTo>
                  <a:lnTo>
                    <a:pt x="10836910" y="103505"/>
                  </a:lnTo>
                  <a:lnTo>
                    <a:pt x="10843260" y="103505"/>
                  </a:lnTo>
                  <a:lnTo>
                    <a:pt x="10843260" y="3441192"/>
                  </a:lnTo>
                  <a:lnTo>
                    <a:pt x="10836910" y="3441192"/>
                  </a:lnTo>
                  <a:lnTo>
                    <a:pt x="10843260" y="3441192"/>
                  </a:lnTo>
                  <a:cubicBezTo>
                    <a:pt x="10843260" y="3498342"/>
                    <a:pt x="10796778" y="3544697"/>
                    <a:pt x="10739501" y="3544697"/>
                  </a:cubicBezTo>
                  <a:lnTo>
                    <a:pt x="10739501" y="3538347"/>
                  </a:lnTo>
                  <a:lnTo>
                    <a:pt x="10739501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501" y="3531997"/>
                  </a:lnTo>
                  <a:cubicBezTo>
                    <a:pt x="10789793" y="3531997"/>
                    <a:pt x="10830560" y="3491357"/>
                    <a:pt x="10830560" y="3441192"/>
                  </a:cubicBezTo>
                  <a:lnTo>
                    <a:pt x="10830560" y="103505"/>
                  </a:lnTo>
                  <a:cubicBezTo>
                    <a:pt x="10830560" y="53340"/>
                    <a:pt x="10789793" y="12700"/>
                    <a:pt x="10739501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7253" y="5370909"/>
            <a:ext cx="520452" cy="520453"/>
            <a:chOff x="0" y="0"/>
            <a:chExt cx="693937" cy="6939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0276" y="5484762"/>
            <a:ext cx="234255" cy="292745"/>
            <a:chOff x="0" y="0"/>
            <a:chExt cx="312340" cy="390327"/>
          </a:xfrm>
        </p:grpSpPr>
        <p:sp>
          <p:nvSpPr>
            <p:cNvPr id="34" name="Freeform 34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117253" y="6036171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População e Amostra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7253" y="6382642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a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população-alvo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e os critérios de inclusão e exclusão dos participantes.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253" y="6764239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método de amostragem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probabilística, intencional, por conveniência, bola de neve, etc.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7253" y="7145834"/>
            <a:ext cx="7757071" cy="3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Justifique 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tamanho amostral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com base em critérios estatísticos ou de saturação teórica.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25855" y="5183238"/>
            <a:ext cx="8132564" cy="2658516"/>
            <a:chOff x="0" y="0"/>
            <a:chExt cx="10843418" cy="3544688"/>
          </a:xfrm>
        </p:grpSpPr>
        <p:sp>
          <p:nvSpPr>
            <p:cNvPr id="40" name="Freeform 40"/>
            <p:cNvSpPr/>
            <p:nvPr/>
          </p:nvSpPr>
          <p:spPr>
            <a:xfrm>
              <a:off x="6350" y="6350"/>
              <a:ext cx="10830687" cy="3531997"/>
            </a:xfrm>
            <a:custGeom>
              <a:avLst/>
              <a:gdLst/>
              <a:ahLst/>
              <a:cxnLst/>
              <a:rect l="l" t="t" r="r" b="b"/>
              <a:pathLst>
                <a:path w="10830687" h="3531997">
                  <a:moveTo>
                    <a:pt x="0" y="97155"/>
                  </a:moveTo>
                  <a:cubicBezTo>
                    <a:pt x="0" y="43561"/>
                    <a:pt x="43561" y="0"/>
                    <a:pt x="97409" y="0"/>
                  </a:cubicBezTo>
                  <a:lnTo>
                    <a:pt x="10733278" y="0"/>
                  </a:lnTo>
                  <a:cubicBezTo>
                    <a:pt x="10787126" y="0"/>
                    <a:pt x="10830687" y="43561"/>
                    <a:pt x="10830687" y="97155"/>
                  </a:cubicBezTo>
                  <a:lnTo>
                    <a:pt x="10830687" y="3434842"/>
                  </a:lnTo>
                  <a:cubicBezTo>
                    <a:pt x="10830687" y="3488563"/>
                    <a:pt x="10787126" y="3531997"/>
                    <a:pt x="10733278" y="3531997"/>
                  </a:cubicBezTo>
                  <a:lnTo>
                    <a:pt x="97409" y="3531997"/>
                  </a:lnTo>
                  <a:cubicBezTo>
                    <a:pt x="43561" y="3531997"/>
                    <a:pt x="0" y="3488436"/>
                    <a:pt x="0" y="3434842"/>
                  </a:cubicBezTo>
                  <a:close/>
                </a:path>
              </a:pathLst>
            </a:custGeom>
            <a:solidFill>
              <a:srgbClr val="E1E1E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0843387" cy="3544697"/>
            </a:xfrm>
            <a:custGeom>
              <a:avLst/>
              <a:gdLst/>
              <a:ahLst/>
              <a:cxnLst/>
              <a:rect l="l" t="t" r="r" b="b"/>
              <a:pathLst>
                <a:path w="10843387" h="3544697">
                  <a:moveTo>
                    <a:pt x="0" y="103505"/>
                  </a:moveTo>
                  <a:cubicBezTo>
                    <a:pt x="0" y="46355"/>
                    <a:pt x="46482" y="0"/>
                    <a:pt x="103759" y="0"/>
                  </a:cubicBezTo>
                  <a:lnTo>
                    <a:pt x="10739628" y="0"/>
                  </a:lnTo>
                  <a:lnTo>
                    <a:pt x="10739628" y="6350"/>
                  </a:lnTo>
                  <a:lnTo>
                    <a:pt x="10739628" y="0"/>
                  </a:lnTo>
                  <a:cubicBezTo>
                    <a:pt x="10796905" y="0"/>
                    <a:pt x="10843387" y="46355"/>
                    <a:pt x="10843387" y="103505"/>
                  </a:cubicBezTo>
                  <a:lnTo>
                    <a:pt x="10837037" y="103505"/>
                  </a:lnTo>
                  <a:lnTo>
                    <a:pt x="10843387" y="103505"/>
                  </a:lnTo>
                  <a:lnTo>
                    <a:pt x="10843387" y="3441192"/>
                  </a:lnTo>
                  <a:lnTo>
                    <a:pt x="10837037" y="3441192"/>
                  </a:lnTo>
                  <a:lnTo>
                    <a:pt x="10843387" y="3441192"/>
                  </a:lnTo>
                  <a:cubicBezTo>
                    <a:pt x="10843387" y="3498342"/>
                    <a:pt x="10796905" y="3544697"/>
                    <a:pt x="10739628" y="3544697"/>
                  </a:cubicBezTo>
                  <a:lnTo>
                    <a:pt x="10739628" y="3538347"/>
                  </a:lnTo>
                  <a:lnTo>
                    <a:pt x="10739628" y="3544697"/>
                  </a:lnTo>
                  <a:lnTo>
                    <a:pt x="103759" y="3544697"/>
                  </a:lnTo>
                  <a:lnTo>
                    <a:pt x="103759" y="3538347"/>
                  </a:lnTo>
                  <a:lnTo>
                    <a:pt x="103759" y="3544697"/>
                  </a:lnTo>
                  <a:cubicBezTo>
                    <a:pt x="46482" y="3544697"/>
                    <a:pt x="0" y="3498342"/>
                    <a:pt x="0" y="3441192"/>
                  </a:cubicBezTo>
                  <a:lnTo>
                    <a:pt x="0" y="103505"/>
                  </a:lnTo>
                  <a:lnTo>
                    <a:pt x="6350" y="103505"/>
                  </a:lnTo>
                  <a:lnTo>
                    <a:pt x="0" y="103505"/>
                  </a:lnTo>
                  <a:moveTo>
                    <a:pt x="12700" y="103505"/>
                  </a:moveTo>
                  <a:lnTo>
                    <a:pt x="12700" y="3441192"/>
                  </a:lnTo>
                  <a:lnTo>
                    <a:pt x="6350" y="3441192"/>
                  </a:lnTo>
                  <a:lnTo>
                    <a:pt x="12700" y="3441192"/>
                  </a:lnTo>
                  <a:cubicBezTo>
                    <a:pt x="12700" y="3491357"/>
                    <a:pt x="53467" y="3531997"/>
                    <a:pt x="103759" y="3531997"/>
                  </a:cubicBezTo>
                  <a:lnTo>
                    <a:pt x="10739628" y="3531997"/>
                  </a:lnTo>
                  <a:cubicBezTo>
                    <a:pt x="10789920" y="3531997"/>
                    <a:pt x="10830687" y="3491357"/>
                    <a:pt x="10830687" y="3441192"/>
                  </a:cubicBezTo>
                  <a:lnTo>
                    <a:pt x="10830687" y="103505"/>
                  </a:lnTo>
                  <a:cubicBezTo>
                    <a:pt x="10830687" y="53340"/>
                    <a:pt x="10789920" y="12700"/>
                    <a:pt x="10739628" y="12700"/>
                  </a:cubicBezTo>
                  <a:lnTo>
                    <a:pt x="103759" y="12700"/>
                  </a:lnTo>
                  <a:lnTo>
                    <a:pt x="103759" y="6350"/>
                  </a:lnTo>
                  <a:lnTo>
                    <a:pt x="103759" y="12700"/>
                  </a:lnTo>
                  <a:cubicBezTo>
                    <a:pt x="53467" y="12700"/>
                    <a:pt x="12700" y="53340"/>
                    <a:pt x="12700" y="103505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13527" y="5370909"/>
            <a:ext cx="520453" cy="520453"/>
            <a:chOff x="0" y="0"/>
            <a:chExt cx="693937" cy="69393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93928" cy="693928"/>
            </a:xfrm>
            <a:custGeom>
              <a:avLst/>
              <a:gdLst/>
              <a:ahLst/>
              <a:cxnLst/>
              <a:rect l="l" t="t" r="r" b="b"/>
              <a:pathLst>
                <a:path w="693928" h="693928">
                  <a:moveTo>
                    <a:pt x="0" y="346964"/>
                  </a:moveTo>
                  <a:cubicBezTo>
                    <a:pt x="0" y="155321"/>
                    <a:pt x="155321" y="0"/>
                    <a:pt x="346964" y="0"/>
                  </a:cubicBezTo>
                  <a:cubicBezTo>
                    <a:pt x="538607" y="0"/>
                    <a:pt x="693928" y="155321"/>
                    <a:pt x="693928" y="346964"/>
                  </a:cubicBezTo>
                  <a:cubicBezTo>
                    <a:pt x="693928" y="538607"/>
                    <a:pt x="538607" y="693928"/>
                    <a:pt x="346964" y="693928"/>
                  </a:cubicBezTo>
                  <a:cubicBezTo>
                    <a:pt x="155321" y="693928"/>
                    <a:pt x="0" y="538607"/>
                    <a:pt x="0" y="346964"/>
                  </a:cubicBezTo>
                  <a:close/>
                </a:path>
              </a:pathLst>
            </a:custGeom>
            <a:solidFill>
              <a:srgbClr val="1B1B2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56551" y="5484762"/>
            <a:ext cx="234255" cy="292745"/>
            <a:chOff x="0" y="0"/>
            <a:chExt cx="312340" cy="390327"/>
          </a:xfrm>
        </p:grpSpPr>
        <p:sp>
          <p:nvSpPr>
            <p:cNvPr id="45" name="Freeform 45" descr="preencoded.png"/>
            <p:cNvSpPr/>
            <p:nvPr/>
          </p:nvSpPr>
          <p:spPr>
            <a:xfrm>
              <a:off x="0" y="0"/>
              <a:ext cx="312293" cy="390271"/>
            </a:xfrm>
            <a:custGeom>
              <a:avLst/>
              <a:gdLst/>
              <a:ahLst/>
              <a:cxnLst/>
              <a:rect l="l" t="t" r="r" b="b"/>
              <a:pathLst>
                <a:path w="312293" h="390271">
                  <a:moveTo>
                    <a:pt x="0" y="0"/>
                  </a:moveTo>
                  <a:lnTo>
                    <a:pt x="312293" y="0"/>
                  </a:lnTo>
                  <a:lnTo>
                    <a:pt x="312293" y="390271"/>
                  </a:lnTo>
                  <a:lnTo>
                    <a:pt x="0" y="390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0" r="-405" b="-1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9413527" y="6036171"/>
            <a:ext cx="3077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Instrumentos e Procedimentos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13528" y="638264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Detalhe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instrumentos de coleta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questionários, roteiros de entrevista, protocolos de observação, documentos analisados.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13528" y="7041802"/>
            <a:ext cx="7757220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procedimentos de análise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: análise de conteúdo, análise do discurso, estatística descritiva/inferencial, software utilizado.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4342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Aspectos Éticos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34342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Informe o número do </a:t>
            </a:r>
            <a:r>
              <a:rPr lang="en-US" sz="131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parecer do Comitê de Ética</a:t>
            </a: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 plataforma de registro. Descreva os procedimentos para garantir confidencialidade e obtenção de consentimento.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65159" y="8176915"/>
            <a:ext cx="2169021" cy="29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Local e Período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5159" y="8592741"/>
            <a:ext cx="7998024" cy="61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31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Especifique onde e quando a coleta de dados foi realizada, incluindo características relevantes do contexto da pesquisa.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28836"/>
            <a:ext cx="4855296" cy="4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3125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774180"/>
            <a:ext cx="16303526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 seção constitui 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núcleo central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dissertação/tese, onde os dados coletados são apresentados, analisados e interpretados à luz do referencial teórico.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2381696"/>
            <a:ext cx="8151762" cy="793849"/>
            <a:chOff x="0" y="0"/>
            <a:chExt cx="10869017" cy="1058465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0625" y="3354884"/>
            <a:ext cx="287580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Apresentação dos Dados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625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Organize os resultados de forma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lógica e estruturada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seguindo a sequência dos objetivos específicos.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2381696"/>
            <a:ext cx="8151762" cy="793849"/>
            <a:chOff x="0" y="0"/>
            <a:chExt cx="10869017" cy="105846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42387" y="3354884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Análise Descritiva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42387" y="3736330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Descreva os achados usando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tabelas, gráficos e narrativas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, destacando padrões e tendências identificados.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92238" y="4636591"/>
            <a:ext cx="8151762" cy="793849"/>
            <a:chOff x="0" y="0"/>
            <a:chExt cx="10869017" cy="1058465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625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Interpretação Teórica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625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Dialogue com a literatura, estabelecendo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conexões e contrastes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seus achados e estudos anteriores.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4636591"/>
            <a:ext cx="8151762" cy="793849"/>
            <a:chOff x="0" y="0"/>
            <a:chExt cx="10869017" cy="1058465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10869041" cy="1058418"/>
            </a:xfrm>
            <a:custGeom>
              <a:avLst/>
              <a:gdLst/>
              <a:ahLst/>
              <a:cxnLst/>
              <a:rect l="l" t="t" r="r" b="b"/>
              <a:pathLst>
                <a:path w="10869041" h="1058418">
                  <a:moveTo>
                    <a:pt x="0" y="0"/>
                  </a:moveTo>
                  <a:lnTo>
                    <a:pt x="10869041" y="0"/>
                  </a:lnTo>
                  <a:lnTo>
                    <a:pt x="10869041" y="1058418"/>
                  </a:lnTo>
                  <a:lnTo>
                    <a:pt x="0" y="1058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7" r="-216" b="-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342387" y="560977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Integrativa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42387" y="5991225"/>
            <a:ext cx="775498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Integre diferentes achados para construir uma </a:t>
            </a:r>
            <a:r>
              <a:rPr lang="en-US" sz="1562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compreensão holística</a:t>
            </a: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 fenômeno investigado.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92238" y="7213906"/>
            <a:ext cx="16303526" cy="34230"/>
            <a:chOff x="0" y="0"/>
            <a:chExt cx="21738035" cy="456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38082" cy="45593"/>
            </a:xfrm>
            <a:custGeom>
              <a:avLst/>
              <a:gdLst/>
              <a:ahLst/>
              <a:cxnLst/>
              <a:rect l="l" t="t" r="r" b="b"/>
              <a:pathLst>
                <a:path w="21738082" h="45593">
                  <a:moveTo>
                    <a:pt x="0" y="0"/>
                  </a:moveTo>
                  <a:lnTo>
                    <a:pt x="21738082" y="0"/>
                  </a:lnTo>
                  <a:lnTo>
                    <a:pt x="21738082" y="45593"/>
                  </a:lnTo>
                  <a:lnTo>
                    <a:pt x="0" y="45593"/>
                  </a:lnTo>
                  <a:close/>
                </a:path>
              </a:pathLst>
            </a:custGeom>
            <a:solidFill>
              <a:srgbClr val="3C3939">
                <a:alpha val="2470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92238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O que incluir: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238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Dados empíricos organizados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238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Tabelas e gráficos quando apropriado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2238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Citações de entrevistas (quando aplicável)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41591" y="7650659"/>
            <a:ext cx="2480816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Como discutir: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41591" y="8111430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Compare com literatura existente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1591" y="8498384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Explique convergências e divergências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41591" y="8885336"/>
            <a:ext cx="5055840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Levante hipóteses explicativas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90946" y="7650659"/>
            <a:ext cx="2569369" cy="32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Cuidados importantes: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090946" y="8111430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Evite conclusões precipitadas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90946" y="8498384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limitações dos dados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90946" y="8885336"/>
            <a:ext cx="5223719" cy="3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5645" lvl="1" indent="-117822" algn="l">
              <a:lnSpc>
                <a:spcPts val="2499"/>
              </a:lnSpc>
              <a:buFont typeface="Arial"/>
              <a:buChar char="•"/>
            </a:pPr>
            <a:r>
              <a:rPr lang="en-US" sz="1562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Mantenha rigor científico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CECF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320254"/>
            <a:ext cx="4819947" cy="631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7"/>
              </a:lnSpc>
            </a:pPr>
            <a:r>
              <a:rPr lang="en-US" sz="3749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Conclusão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7950" y="2418904"/>
            <a:ext cx="5302449" cy="3931444"/>
            <a:chOff x="0" y="0"/>
            <a:chExt cx="7069932" cy="5241925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61765" y="2674144"/>
            <a:ext cx="32364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Síntese dos 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1765" y="3138041"/>
            <a:ext cx="4734817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Retome os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principais achados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pesquisa de forma concisa, demonstrando como os objetivos foram alcançados. Evite introduzir informações novas.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1765" y="4824413"/>
            <a:ext cx="473481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Estabeleça 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coerência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entre problema, objetivos, metodologia e resultados obtidos.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92776" y="2418904"/>
            <a:ext cx="5302449" cy="3931444"/>
            <a:chOff x="0" y="0"/>
            <a:chExt cx="7069932" cy="5241925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76591" y="2674144"/>
            <a:ext cx="3433316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Contribuições Científicas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6591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Destaque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contribuições originais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da dissertação para o campo de conhecimento. Como sua pesquisa avança a teoria ou a compreensão do fenômeno?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6591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Explicite o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valor agregado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que seu trabalho traz para a área de estudo.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07602" y="2418904"/>
            <a:ext cx="5302449" cy="3931444"/>
            <a:chOff x="0" y="0"/>
            <a:chExt cx="7069932" cy="5241925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7031863" cy="5203825"/>
            </a:xfrm>
            <a:custGeom>
              <a:avLst/>
              <a:gdLst/>
              <a:ahLst/>
              <a:cxnLst/>
              <a:rect l="l" t="t" r="r" b="b"/>
              <a:pathLst>
                <a:path w="7031863" h="5203825">
                  <a:moveTo>
                    <a:pt x="0" y="135001"/>
                  </a:moveTo>
                  <a:cubicBezTo>
                    <a:pt x="0" y="60452"/>
                    <a:pt x="60579" y="0"/>
                    <a:pt x="135255" y="0"/>
                  </a:cubicBezTo>
                  <a:lnTo>
                    <a:pt x="6896608" y="0"/>
                  </a:lnTo>
                  <a:cubicBezTo>
                    <a:pt x="6971284" y="0"/>
                    <a:pt x="7031863" y="60452"/>
                    <a:pt x="7031863" y="135001"/>
                  </a:cubicBezTo>
                  <a:lnTo>
                    <a:pt x="7031863" y="5068824"/>
                  </a:lnTo>
                  <a:cubicBezTo>
                    <a:pt x="7031863" y="5143373"/>
                    <a:pt x="6971284" y="5203825"/>
                    <a:pt x="6896608" y="5203825"/>
                  </a:cubicBezTo>
                  <a:lnTo>
                    <a:pt x="135255" y="5203825"/>
                  </a:lnTo>
                  <a:cubicBezTo>
                    <a:pt x="60579" y="5203825"/>
                    <a:pt x="0" y="5143373"/>
                    <a:pt x="0" y="5068824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069963" cy="5241925"/>
            </a:xfrm>
            <a:custGeom>
              <a:avLst/>
              <a:gdLst/>
              <a:ahLst/>
              <a:cxnLst/>
              <a:rect l="l" t="t" r="r" b="b"/>
              <a:pathLst>
                <a:path w="7069963" h="5241925">
                  <a:moveTo>
                    <a:pt x="0" y="154051"/>
                  </a:moveTo>
                  <a:cubicBezTo>
                    <a:pt x="0" y="68961"/>
                    <a:pt x="69088" y="0"/>
                    <a:pt x="154305" y="0"/>
                  </a:cubicBezTo>
                  <a:lnTo>
                    <a:pt x="6915658" y="0"/>
                  </a:lnTo>
                  <a:lnTo>
                    <a:pt x="6915658" y="19050"/>
                  </a:lnTo>
                  <a:lnTo>
                    <a:pt x="6915658" y="0"/>
                  </a:lnTo>
                  <a:cubicBezTo>
                    <a:pt x="7000875" y="0"/>
                    <a:pt x="7069963" y="68961"/>
                    <a:pt x="7069963" y="154051"/>
                  </a:cubicBezTo>
                  <a:lnTo>
                    <a:pt x="7050913" y="154051"/>
                  </a:lnTo>
                  <a:lnTo>
                    <a:pt x="7069963" y="154051"/>
                  </a:lnTo>
                  <a:lnTo>
                    <a:pt x="7069963" y="5087874"/>
                  </a:lnTo>
                  <a:lnTo>
                    <a:pt x="7050913" y="5087874"/>
                  </a:lnTo>
                  <a:lnTo>
                    <a:pt x="7069963" y="5087874"/>
                  </a:lnTo>
                  <a:cubicBezTo>
                    <a:pt x="7069963" y="5172964"/>
                    <a:pt x="7000875" y="5241925"/>
                    <a:pt x="6915658" y="5241925"/>
                  </a:cubicBezTo>
                  <a:lnTo>
                    <a:pt x="6915658" y="5222875"/>
                  </a:lnTo>
                  <a:lnTo>
                    <a:pt x="6915658" y="5241925"/>
                  </a:lnTo>
                  <a:lnTo>
                    <a:pt x="154305" y="5241925"/>
                  </a:lnTo>
                  <a:lnTo>
                    <a:pt x="154305" y="5222875"/>
                  </a:lnTo>
                  <a:lnTo>
                    <a:pt x="154305" y="5241925"/>
                  </a:lnTo>
                  <a:cubicBezTo>
                    <a:pt x="69088" y="5241925"/>
                    <a:pt x="0" y="5172964"/>
                    <a:pt x="0" y="5087874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5087874"/>
                  </a:lnTo>
                  <a:lnTo>
                    <a:pt x="19050" y="5087874"/>
                  </a:lnTo>
                  <a:lnTo>
                    <a:pt x="38100" y="5087874"/>
                  </a:lnTo>
                  <a:cubicBezTo>
                    <a:pt x="38100" y="5151882"/>
                    <a:pt x="90043" y="5203825"/>
                    <a:pt x="154305" y="5203825"/>
                  </a:cubicBezTo>
                  <a:lnTo>
                    <a:pt x="6915658" y="5203825"/>
                  </a:lnTo>
                  <a:cubicBezTo>
                    <a:pt x="6979920" y="5203825"/>
                    <a:pt x="7031863" y="5151882"/>
                    <a:pt x="7031863" y="5087874"/>
                  </a:cubicBezTo>
                  <a:lnTo>
                    <a:pt x="7031863" y="154051"/>
                  </a:lnTo>
                  <a:cubicBezTo>
                    <a:pt x="7031863" y="90043"/>
                    <a:pt x="6979920" y="38100"/>
                    <a:pt x="6915658" y="38100"/>
                  </a:cubicBezTo>
                  <a:lnTo>
                    <a:pt x="154305" y="38100"/>
                  </a:lnTo>
                  <a:lnTo>
                    <a:pt x="154305" y="19050"/>
                  </a:lnTo>
                  <a:lnTo>
                    <a:pt x="154305" y="38100"/>
                  </a:lnTo>
                  <a:cubicBezTo>
                    <a:pt x="90043" y="38100"/>
                    <a:pt x="38100" y="90043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1417" y="2674144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Implicações Práticas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1417" y="3138041"/>
            <a:ext cx="4734818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Discuta as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aplicações práticas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dos resultados para políticas públicas, intervenções profissionais ou contextos específicos.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291417" y="4824413"/>
            <a:ext cx="473481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Apresente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recomendações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fundamentadas nos achados da pesquisa.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77950" y="6562725"/>
            <a:ext cx="8059788" cy="2389585"/>
            <a:chOff x="0" y="0"/>
            <a:chExt cx="10746383" cy="3186113"/>
          </a:xfrm>
        </p:grpSpPr>
        <p:sp>
          <p:nvSpPr>
            <p:cNvPr id="26" name="Freeform 26"/>
            <p:cNvSpPr/>
            <p:nvPr/>
          </p:nvSpPr>
          <p:spPr>
            <a:xfrm>
              <a:off x="19050" y="19050"/>
              <a:ext cx="10708386" cy="3148076"/>
            </a:xfrm>
            <a:custGeom>
              <a:avLst/>
              <a:gdLst/>
              <a:ahLst/>
              <a:cxnLst/>
              <a:rect l="l" t="t" r="r" b="b"/>
              <a:pathLst>
                <a:path w="10708386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242" y="0"/>
                  </a:lnTo>
                  <a:cubicBezTo>
                    <a:pt x="10647426" y="0"/>
                    <a:pt x="10708386" y="60452"/>
                    <a:pt x="10708386" y="135001"/>
                  </a:cubicBezTo>
                  <a:lnTo>
                    <a:pt x="10708386" y="3013075"/>
                  </a:lnTo>
                  <a:cubicBezTo>
                    <a:pt x="10708386" y="3087624"/>
                    <a:pt x="10647426" y="3148076"/>
                    <a:pt x="10572242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746486" cy="3186176"/>
            </a:xfrm>
            <a:custGeom>
              <a:avLst/>
              <a:gdLst/>
              <a:ahLst/>
              <a:cxnLst/>
              <a:rect l="l" t="t" r="r" b="b"/>
              <a:pathLst>
                <a:path w="10746486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292" y="0"/>
                  </a:lnTo>
                  <a:lnTo>
                    <a:pt x="10591292" y="19050"/>
                  </a:lnTo>
                  <a:lnTo>
                    <a:pt x="10591292" y="0"/>
                  </a:lnTo>
                  <a:cubicBezTo>
                    <a:pt x="10676890" y="0"/>
                    <a:pt x="10746486" y="68834"/>
                    <a:pt x="10746486" y="154051"/>
                  </a:cubicBezTo>
                  <a:lnTo>
                    <a:pt x="10727436" y="154051"/>
                  </a:lnTo>
                  <a:lnTo>
                    <a:pt x="10746486" y="154051"/>
                  </a:lnTo>
                  <a:lnTo>
                    <a:pt x="10746486" y="3032125"/>
                  </a:lnTo>
                  <a:lnTo>
                    <a:pt x="10727436" y="3032125"/>
                  </a:lnTo>
                  <a:lnTo>
                    <a:pt x="10746486" y="3032125"/>
                  </a:lnTo>
                  <a:cubicBezTo>
                    <a:pt x="10746486" y="3117342"/>
                    <a:pt x="10676890" y="3186176"/>
                    <a:pt x="10591292" y="3186176"/>
                  </a:cubicBezTo>
                  <a:lnTo>
                    <a:pt x="10591292" y="3167126"/>
                  </a:lnTo>
                  <a:lnTo>
                    <a:pt x="10591292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292" y="3148076"/>
                  </a:lnTo>
                  <a:cubicBezTo>
                    <a:pt x="10656062" y="3148076"/>
                    <a:pt x="10708386" y="3096006"/>
                    <a:pt x="10708386" y="3032125"/>
                  </a:cubicBezTo>
                  <a:lnTo>
                    <a:pt x="10708386" y="154051"/>
                  </a:lnTo>
                  <a:cubicBezTo>
                    <a:pt x="10708386" y="90170"/>
                    <a:pt x="10656189" y="38100"/>
                    <a:pt x="10591292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61765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Limitações do Estudo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1765" y="7281863"/>
            <a:ext cx="7492156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Reconheça de forma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honesta e crítica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as limitações metodológicas, temporais ou contextuais da pesquisa.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1765" y="8197304"/>
            <a:ext cx="7492156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Isto demonstra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maturidade científica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e autocrítica do pesquisador.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250115" y="6562725"/>
            <a:ext cx="8059936" cy="2389585"/>
            <a:chOff x="0" y="0"/>
            <a:chExt cx="10746582" cy="3186113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10708512" cy="3148076"/>
            </a:xfrm>
            <a:custGeom>
              <a:avLst/>
              <a:gdLst/>
              <a:ahLst/>
              <a:cxnLst/>
              <a:rect l="l" t="t" r="r" b="b"/>
              <a:pathLst>
                <a:path w="10708512" h="3148076">
                  <a:moveTo>
                    <a:pt x="0" y="135001"/>
                  </a:moveTo>
                  <a:cubicBezTo>
                    <a:pt x="0" y="60452"/>
                    <a:pt x="60960" y="0"/>
                    <a:pt x="136144" y="0"/>
                  </a:cubicBezTo>
                  <a:lnTo>
                    <a:pt x="10572369" y="0"/>
                  </a:lnTo>
                  <a:cubicBezTo>
                    <a:pt x="10647552" y="0"/>
                    <a:pt x="10708512" y="60452"/>
                    <a:pt x="10708512" y="135001"/>
                  </a:cubicBezTo>
                  <a:lnTo>
                    <a:pt x="10708512" y="3013075"/>
                  </a:lnTo>
                  <a:cubicBezTo>
                    <a:pt x="10708512" y="3087624"/>
                    <a:pt x="10647552" y="3148076"/>
                    <a:pt x="10572369" y="3148076"/>
                  </a:cubicBezTo>
                  <a:lnTo>
                    <a:pt x="136144" y="3148076"/>
                  </a:lnTo>
                  <a:cubicBezTo>
                    <a:pt x="60960" y="3148076"/>
                    <a:pt x="0" y="3087624"/>
                    <a:pt x="0" y="301307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0746612" cy="3186176"/>
            </a:xfrm>
            <a:custGeom>
              <a:avLst/>
              <a:gdLst/>
              <a:ahLst/>
              <a:cxnLst/>
              <a:rect l="l" t="t" r="r" b="b"/>
              <a:pathLst>
                <a:path w="10746612" h="3186176">
                  <a:moveTo>
                    <a:pt x="0" y="154051"/>
                  </a:moveTo>
                  <a:cubicBezTo>
                    <a:pt x="0" y="68834"/>
                    <a:pt x="69596" y="0"/>
                    <a:pt x="155194" y="0"/>
                  </a:cubicBezTo>
                  <a:lnTo>
                    <a:pt x="10591419" y="0"/>
                  </a:lnTo>
                  <a:lnTo>
                    <a:pt x="10591419" y="19050"/>
                  </a:lnTo>
                  <a:lnTo>
                    <a:pt x="10591419" y="0"/>
                  </a:lnTo>
                  <a:cubicBezTo>
                    <a:pt x="10677017" y="0"/>
                    <a:pt x="10746612" y="68834"/>
                    <a:pt x="10746612" y="154051"/>
                  </a:cubicBezTo>
                  <a:lnTo>
                    <a:pt x="10727562" y="154051"/>
                  </a:lnTo>
                  <a:lnTo>
                    <a:pt x="10746612" y="154051"/>
                  </a:lnTo>
                  <a:lnTo>
                    <a:pt x="10746612" y="3032125"/>
                  </a:lnTo>
                  <a:lnTo>
                    <a:pt x="10727562" y="3032125"/>
                  </a:lnTo>
                  <a:lnTo>
                    <a:pt x="10746612" y="3032125"/>
                  </a:lnTo>
                  <a:cubicBezTo>
                    <a:pt x="10746612" y="3117342"/>
                    <a:pt x="10677017" y="3186176"/>
                    <a:pt x="10591419" y="3186176"/>
                  </a:cubicBezTo>
                  <a:lnTo>
                    <a:pt x="10591419" y="3167126"/>
                  </a:lnTo>
                  <a:lnTo>
                    <a:pt x="10591419" y="3186176"/>
                  </a:lnTo>
                  <a:lnTo>
                    <a:pt x="155194" y="3186176"/>
                  </a:lnTo>
                  <a:lnTo>
                    <a:pt x="155194" y="3167126"/>
                  </a:lnTo>
                  <a:lnTo>
                    <a:pt x="155194" y="3186176"/>
                  </a:lnTo>
                  <a:cubicBezTo>
                    <a:pt x="69596" y="3186176"/>
                    <a:pt x="0" y="3117342"/>
                    <a:pt x="0" y="3032125"/>
                  </a:cubicBezTo>
                  <a:lnTo>
                    <a:pt x="0" y="154051"/>
                  </a:lnTo>
                  <a:lnTo>
                    <a:pt x="19050" y="154051"/>
                  </a:lnTo>
                  <a:lnTo>
                    <a:pt x="0" y="154051"/>
                  </a:lnTo>
                  <a:moveTo>
                    <a:pt x="38100" y="154051"/>
                  </a:moveTo>
                  <a:lnTo>
                    <a:pt x="38100" y="3032125"/>
                  </a:lnTo>
                  <a:lnTo>
                    <a:pt x="19050" y="3032125"/>
                  </a:lnTo>
                  <a:lnTo>
                    <a:pt x="38100" y="3032125"/>
                  </a:lnTo>
                  <a:cubicBezTo>
                    <a:pt x="38100" y="3096006"/>
                    <a:pt x="90297" y="3148076"/>
                    <a:pt x="155194" y="3148076"/>
                  </a:cubicBezTo>
                  <a:lnTo>
                    <a:pt x="10591419" y="3148076"/>
                  </a:lnTo>
                  <a:cubicBezTo>
                    <a:pt x="10656188" y="3148076"/>
                    <a:pt x="10708512" y="3096006"/>
                    <a:pt x="10708512" y="3032125"/>
                  </a:cubicBezTo>
                  <a:lnTo>
                    <a:pt x="10708512" y="154051"/>
                  </a:lnTo>
                  <a:cubicBezTo>
                    <a:pt x="10708512" y="90170"/>
                    <a:pt x="10656315" y="38100"/>
                    <a:pt x="10591419" y="38100"/>
                  </a:cubicBezTo>
                  <a:lnTo>
                    <a:pt x="155194" y="38100"/>
                  </a:lnTo>
                  <a:lnTo>
                    <a:pt x="155194" y="19050"/>
                  </a:lnTo>
                  <a:lnTo>
                    <a:pt x="155194" y="38100"/>
                  </a:lnTo>
                  <a:cubicBezTo>
                    <a:pt x="90297" y="38100"/>
                    <a:pt x="38100" y="90170"/>
                    <a:pt x="38100" y="154051"/>
                  </a:cubicBezTo>
                  <a:close/>
                </a:path>
              </a:pathLst>
            </a:custGeom>
            <a:solidFill>
              <a:srgbClr val="C7C7D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33930" y="6817965"/>
            <a:ext cx="3012430" cy="40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12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Agenda Futura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3930" y="7281863"/>
            <a:ext cx="7492305" cy="85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Sugira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novos caminhos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de investigação que emergiram da pesquisa. Que perguntas ficaram sem resposta?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533930" y="8197304"/>
            <a:ext cx="7492305" cy="47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Indique </a:t>
            </a:r>
            <a:r>
              <a:rPr lang="en-US" sz="1874" b="1">
                <a:solidFill>
                  <a:srgbClr val="3C3939"/>
                </a:solidFill>
                <a:latin typeface="Roboto Bold"/>
                <a:ea typeface="Roboto Bold"/>
                <a:cs typeface="Roboto Bold"/>
                <a:sym typeface="Roboto Bold"/>
              </a:rPr>
              <a:t>desdobramentos possíveis</a:t>
            </a:r>
            <a:r>
              <a:rPr lang="en-US" sz="1874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para estudos futuros na área.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1365</Words>
  <Application>Microsoft Office PowerPoint</Application>
  <PresentationFormat>Personalizar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Calibri</vt:lpstr>
      <vt:lpstr>Arial</vt:lpstr>
      <vt:lpstr>Roboto Bold</vt:lpstr>
      <vt:lpstr>Raleway Light</vt:lpstr>
      <vt:lpstr>Raleway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Orientador: Prof. Dr. Nome Completo</dc:title>
  <cp:lastModifiedBy>Debora da Silva Rocha</cp:lastModifiedBy>
  <cp:revision>5</cp:revision>
  <dcterms:created xsi:type="dcterms:W3CDTF">2006-08-16T00:00:00Z</dcterms:created>
  <dcterms:modified xsi:type="dcterms:W3CDTF">2026-01-14T19:02:25Z</dcterms:modified>
  <dc:identifier>DAG1ZSZdD2I</dc:identifier>
</cp:coreProperties>
</file>