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aleway" pitchFamily="2" charset="0"/>
      <p:regular r:id="rId12"/>
    </p:embeddedFont>
    <p:embeddedFont>
      <p:font typeface="Raleway Light" pitchFamily="2" charset="0"/>
      <p:regular r:id="rId13"/>
    </p:embeddedFont>
    <p:embeddedFont>
      <p:font typeface="Roboto" panose="02000000000000000000" pitchFamily="2" charset="0"/>
      <p:regular r:id="rId14"/>
    </p:embeddedFont>
    <p:embeddedFont>
      <p:font typeface="Roboto Bold" panose="020000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6817127" y="682413"/>
            <a:ext cx="4357542" cy="1284391"/>
          </a:xfrm>
          <a:custGeom>
            <a:avLst/>
            <a:gdLst/>
            <a:ahLst/>
            <a:cxnLst/>
            <a:rect l="l" t="t" r="r" b="b"/>
            <a:pathLst>
              <a:path w="4357542" h="1284391">
                <a:moveTo>
                  <a:pt x="0" y="0"/>
                </a:moveTo>
                <a:lnTo>
                  <a:pt x="4357542" y="0"/>
                </a:lnTo>
                <a:lnTo>
                  <a:pt x="4357542" y="1284391"/>
                </a:lnTo>
                <a:lnTo>
                  <a:pt x="0" y="1284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1291243" y="335509"/>
            <a:ext cx="1421975" cy="1431269"/>
          </a:xfrm>
          <a:custGeom>
            <a:avLst/>
            <a:gdLst/>
            <a:ahLst/>
            <a:cxnLst/>
            <a:rect l="l" t="t" r="r" b="b"/>
            <a:pathLst>
              <a:path w="1421975" h="1431269">
                <a:moveTo>
                  <a:pt x="0" y="0"/>
                </a:moveTo>
                <a:lnTo>
                  <a:pt x="1421975" y="0"/>
                </a:lnTo>
                <a:lnTo>
                  <a:pt x="1421975" y="1431270"/>
                </a:lnTo>
                <a:lnTo>
                  <a:pt x="0" y="1431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6696522" y="2176354"/>
            <a:ext cx="4894958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FUNDAÇÃO OSWALDO CRUZ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9296" y="2571006"/>
            <a:ext cx="6469410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INSTITUTO LEÔNIDAS &amp; MARIA DEANE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6342" y="2961998"/>
            <a:ext cx="16303526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BIOLOGIA DA INTERAÇÃO PATÓGENO-HOSPEDEIRO (PPGBIO-INTERAÇÃO)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14789" y="4803410"/>
            <a:ext cx="12889850" cy="87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Título da Dissertação ou Tese: subtítulo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970347"/>
            <a:ext cx="16303526" cy="54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Discente: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Nome Completo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423976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8816131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MANAUS-AM | ano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976583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63066"/>
            <a:ext cx="4536430" cy="59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7"/>
              </a:lnSpc>
            </a:pPr>
            <a:r>
              <a:rPr lang="en-US" sz="3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2012007"/>
            <a:ext cx="4295626" cy="45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Lista de Obras Consultadas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2616399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apresenta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todas as fontes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citadas ao longo da dissertação, organizadas alfabeticamente segundo as normas da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ABNT NBR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3546127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As referências devem incluir apenas obras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efetivamente citadas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 texto. Cada citação no corpo do trabalho deve ter sua referência completa nesta lista.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237" y="4555777"/>
            <a:ext cx="4295626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Elementos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essenciais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livro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079801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Autoria (individual, coletiva ou institucional)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5521970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Título e subtítulo da obra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5964139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Edição (quando não for a primeira)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6406306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Local de publicação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238" y="6848475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Editora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238" y="7290644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Ano de publicação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15824" y="2068860"/>
            <a:ext cx="6189315" cy="4073277"/>
            <a:chOff x="0" y="0"/>
            <a:chExt cx="8252420" cy="54310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52333" cy="5431028"/>
            </a:xfrm>
            <a:custGeom>
              <a:avLst/>
              <a:gdLst/>
              <a:ahLst/>
              <a:cxnLst/>
              <a:rect l="l" t="t" r="r" b="b"/>
              <a:pathLst>
                <a:path w="8252333" h="5431028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8125333" y="0"/>
                  </a:lnTo>
                  <a:cubicBezTo>
                    <a:pt x="8195437" y="0"/>
                    <a:pt x="8252333" y="56896"/>
                    <a:pt x="8252333" y="127000"/>
                  </a:cubicBezTo>
                  <a:lnTo>
                    <a:pt x="8252333" y="5304028"/>
                  </a:lnTo>
                  <a:cubicBezTo>
                    <a:pt x="8252333" y="5374132"/>
                    <a:pt x="8195437" y="5431028"/>
                    <a:pt x="8125333" y="5431028"/>
                  </a:cubicBezTo>
                  <a:lnTo>
                    <a:pt x="127000" y="5431028"/>
                  </a:lnTo>
                  <a:cubicBezTo>
                    <a:pt x="56896" y="5431028"/>
                    <a:pt x="0" y="5374132"/>
                    <a:pt x="0" y="5304028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342637" y="2380506"/>
            <a:ext cx="354360" cy="283517"/>
            <a:chOff x="0" y="0"/>
            <a:chExt cx="472480" cy="378023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70" r="-8" b="-65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3811" y="2333328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Tipos de fontes: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23811" y="2857351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Livros e capítulos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23811" y="3299520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Artigos científicos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23811" y="3741688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Teses e dissertações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23811" y="4183856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Documentos oficiais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23811" y="4626025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Legislação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23811" y="5068192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Recursos eletrônicos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23811" y="5510361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Relatórios técnicos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15824" y="6378179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Atenção especial: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15824" y="6902203"/>
            <a:ext cx="6189315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documentos eletrônicos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incluir URL e data de acesso. Verificar 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confiabilidade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fontes utilizadas.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92238" y="8276634"/>
            <a:ext cx="16303526" cy="37803"/>
            <a:chOff x="0" y="0"/>
            <a:chExt cx="21738035" cy="504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738082" cy="50419"/>
            </a:xfrm>
            <a:custGeom>
              <a:avLst/>
              <a:gdLst/>
              <a:ahLst/>
              <a:cxnLst/>
              <a:rect l="l" t="t" r="r" b="b"/>
              <a:pathLst>
                <a:path w="21738082" h="50419">
                  <a:moveTo>
                    <a:pt x="0" y="0"/>
                  </a:moveTo>
                  <a:lnTo>
                    <a:pt x="21738082" y="0"/>
                  </a:lnTo>
                  <a:lnTo>
                    <a:pt x="21738082" y="50419"/>
                  </a:lnTo>
                  <a:lnTo>
                    <a:pt x="0" y="50419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2237" y="8493324"/>
            <a:ext cx="16303526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Formatação segundo ABNT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— Garanta consistência na apresentação de todas as referências, respeitando pontuação, espaçamento e ordenação alfabética. Utilize gerenciadores de referências quando possível para assegurar precisão e padronização.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44749"/>
            <a:ext cx="7392889" cy="78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4"/>
              </a:lnSpc>
            </a:pPr>
            <a:r>
              <a:rPr lang="en-US" sz="4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Estrutura da Apresentação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74800"/>
            <a:ext cx="556991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489150"/>
            <a:ext cx="8031212" cy="28575"/>
            <a:chOff x="0" y="0"/>
            <a:chExt cx="10708283" cy="38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310202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Contextualização do tema e apresentação do problema de pesquisa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402" y="2022574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64402" y="2489150"/>
            <a:ext cx="8031361" cy="28575"/>
            <a:chOff x="0" y="0"/>
            <a:chExt cx="10708482" cy="38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264402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64402" y="310202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Relevância científica e social da investigação proposta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2238" y="390912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4375696"/>
            <a:ext cx="8031212" cy="28575"/>
            <a:chOff x="0" y="0"/>
            <a:chExt cx="10708283" cy="38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92238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238" y="498857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Definição clara dos propósitos gerais e específicos do estudo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64402" y="3909120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64402" y="4375696"/>
            <a:ext cx="8031361" cy="28575"/>
            <a:chOff x="0" y="0"/>
            <a:chExt cx="10708482" cy="38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264402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64402" y="498857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Fundamentação conceitual e diálogo com a literatura existente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5795665"/>
            <a:ext cx="31495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05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2238" y="6262241"/>
            <a:ext cx="8031212" cy="28575"/>
            <a:chOff x="0" y="0"/>
            <a:chExt cx="10708283" cy="381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92238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2238" y="687511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Desenho da pesquisa, instrumentos e procedimentos analíticos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64402" y="5795665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06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64402" y="6262241"/>
            <a:ext cx="8031361" cy="28575"/>
            <a:chOff x="0" y="0"/>
            <a:chExt cx="10708482" cy="38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264402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64402" y="687511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Apresentação e discussão dos achados empíricos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2238" y="768221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07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92238" y="8148786"/>
            <a:ext cx="8031212" cy="28575"/>
            <a:chOff x="0" y="0"/>
            <a:chExt cx="10708283" cy="381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92238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238" y="876166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Síntese dos resultados e contribuições da pesquisa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64402" y="7682210"/>
            <a:ext cx="46217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08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264402" y="8148786"/>
            <a:ext cx="8031361" cy="28575"/>
            <a:chOff x="0" y="0"/>
            <a:chExt cx="10708482" cy="381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264402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64402" y="876166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Bibliografia consultada conforme normas ABNT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9" y="9686925"/>
            <a:ext cx="2153256" cy="514350"/>
            <a:chOff x="0" y="0"/>
            <a:chExt cx="2871008" cy="685800"/>
          </a:xfrm>
        </p:grpSpPr>
        <p:sp>
          <p:nvSpPr>
            <p:cNvPr id="7" name="Freeform 7" descr="preencoded.png">
              <a:hlinkClick r:id="rId2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1171575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7" y="2295525"/>
            <a:ext cx="4810274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Contextualização do Tema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7" y="2921645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deve apresentar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cenário geral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em que a pesquisa se insere, contextualizando a problemática investigada dentro do campo científico e social. É fundamental estabelecer a relevância do tema para a área de conhecimento.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7" y="5065811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problema de pesquisa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forma clara, demonstrando a lacuna de conhecimento que sua dissertação/tese pretende preencher. Situe geograficamente e temporalmente o objeto de estudo.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7209979"/>
            <a:ext cx="543207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conceitos-chave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norteiam a investigação e forneça ao leitor uma visão panorâmica do que será desenvolvido nos próximos capítulos.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021711" y="2344639"/>
            <a:ext cx="3425429" cy="6471196"/>
            <a:chOff x="0" y="0"/>
            <a:chExt cx="4567238" cy="86282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67301" cy="8628253"/>
            </a:xfrm>
            <a:custGeom>
              <a:avLst/>
              <a:gdLst/>
              <a:ahLst/>
              <a:cxnLst/>
              <a:rect l="l" t="t" r="r" b="b"/>
              <a:pathLst>
                <a:path w="4567301" h="8628253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4432300" y="0"/>
                  </a:lnTo>
                  <a:cubicBezTo>
                    <a:pt x="4506849" y="0"/>
                    <a:pt x="4567301" y="60452"/>
                    <a:pt x="4567301" y="135001"/>
                  </a:cubicBezTo>
                  <a:lnTo>
                    <a:pt x="4567301" y="8493252"/>
                  </a:lnTo>
                  <a:cubicBezTo>
                    <a:pt x="4567301" y="8567801"/>
                    <a:pt x="4506849" y="8628253"/>
                    <a:pt x="4432300" y="8628253"/>
                  </a:cubicBezTo>
                  <a:lnTo>
                    <a:pt x="135001" y="8628253"/>
                  </a:lnTo>
                  <a:cubicBezTo>
                    <a:pt x="60452" y="8628253"/>
                    <a:pt x="0" y="8567801"/>
                    <a:pt x="0" y="8493252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62664" y="2677417"/>
            <a:ext cx="376535" cy="301229"/>
            <a:chOff x="0" y="0"/>
            <a:chExt cx="502047" cy="401638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502031" cy="401701"/>
            </a:xfrm>
            <a:custGeom>
              <a:avLst/>
              <a:gdLst/>
              <a:ahLst/>
              <a:cxnLst/>
              <a:rect l="l" t="t" r="r" b="b"/>
              <a:pathLst>
                <a:path w="502031" h="401701">
                  <a:moveTo>
                    <a:pt x="0" y="0"/>
                  </a:moveTo>
                  <a:lnTo>
                    <a:pt x="502031" y="0"/>
                  </a:lnTo>
                  <a:lnTo>
                    <a:pt x="502031" y="401701"/>
                  </a:lnTo>
                  <a:lnTo>
                    <a:pt x="0" y="40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" b="1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880151" y="2617142"/>
            <a:ext cx="2326035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80151" y="3177480"/>
            <a:ext cx="232603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Contextualização ampla do tema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80151" y="403264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Definição do problema de pesquisa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0151" y="5273279"/>
            <a:ext cx="232603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Delimitação do objeto de estudo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80151" y="6128445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Apresentação dos conceitos centrais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80151" y="736907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Panorama geral da estrutura da dissertação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875085"/>
            <a:ext cx="5670649" cy="73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5" y="2926556"/>
            <a:ext cx="5254973" cy="5461398"/>
            <a:chOff x="0" y="0"/>
            <a:chExt cx="7006630" cy="7281863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8528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Científica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0" y="3742135"/>
            <a:ext cx="4659362" cy="22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sua pesquisa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 para o avanço do conhecimento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na área, identificando lacunas teóricas ou empíricas que serão preenchidas.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5280" y="618038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ineditismo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ou a contribuição original que sua dissertação oferece ao campo de estudo.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16440" y="2926556"/>
            <a:ext cx="5254973" cy="5461398"/>
            <a:chOff x="0" y="0"/>
            <a:chExt cx="7006630" cy="7281863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14245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Social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4245" y="374213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impacto prático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para a sociedade, comunidades específicas ou políticas públicas.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14245" y="5726758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os resultados podem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aplicados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melhorar situações concretas ou subsidiar tomadas de decisão.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45404" y="2926556"/>
            <a:ext cx="5254973" cy="5461398"/>
            <a:chOff x="0" y="0"/>
            <a:chExt cx="7006630" cy="728186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34321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Questão Norteadora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43210" y="3742135"/>
            <a:ext cx="4659362" cy="131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Formule 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pergunta central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sua pesquisa busca responder de forma clara e objetiva.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43210" y="5273129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questão deve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viável, relevante e delimitada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orientando todo o desenvolvimento da investigação.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95201"/>
            <a:ext cx="5103614" cy="66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00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057697"/>
            <a:ext cx="8052792" cy="3750766"/>
            <a:chOff x="0" y="0"/>
            <a:chExt cx="10737057" cy="5001022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3662" y="2071985"/>
            <a:ext cx="114300" cy="3722191"/>
            <a:chOff x="0" y="0"/>
            <a:chExt cx="152400" cy="49629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1629" y="2327076"/>
            <a:ext cx="4319975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Fundamentação Teórica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1629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marcos teóricos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sustentam sua pesquisa. Identifique as principais escolas de pensamento, teorias e conceitos que fundamentam a análise do problema.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629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o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diálogo teórico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diferentes autores e correntes, posicionando criticamente sua pesquisa neste campo.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257259" y="2057697"/>
            <a:ext cx="8052792" cy="3750766"/>
            <a:chOff x="0" y="0"/>
            <a:chExt cx="10737057" cy="5001022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42971" y="2071985"/>
            <a:ext cx="114300" cy="3722191"/>
            <a:chOff x="0" y="0"/>
            <a:chExt cx="152400" cy="49629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0938" y="2327076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Estado da Arte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40937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Realize uma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revisão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pesquisas mais recentes e relevantes sobre o tema. Identifique tendências, consensos e controvérsias na literatura.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40937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conhecimento sobre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estudos similares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já realizados, destacando suas contribuições e limitações.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7950" y="6034980"/>
            <a:ext cx="8052792" cy="3342383"/>
            <a:chOff x="0" y="0"/>
            <a:chExt cx="10737057" cy="445651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3662" y="6049268"/>
            <a:ext cx="114300" cy="3313807"/>
            <a:chOff x="0" y="0"/>
            <a:chExt cx="152400" cy="44184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61629" y="6304360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Principais Autores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1629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autores clássicos e contemporâneos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1629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como estes autores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dialogam com sua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subsidiam sua análise empírica.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7259" y="6034980"/>
            <a:ext cx="8052792" cy="3342383"/>
            <a:chOff x="0" y="0"/>
            <a:chExt cx="10737057" cy="4456510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242971" y="6049268"/>
            <a:ext cx="114300" cy="3313807"/>
            <a:chOff x="0" y="0"/>
            <a:chExt cx="152400" cy="441841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640938" y="6304360"/>
            <a:ext cx="3191172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Lacunas Identificadas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640937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as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lacunas de conhecimento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identificadas na literatura revisada e demonstre como sua pesquisa contribui para preenchê-las.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640937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conecta a revisão de literatura à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justificativa da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reforçando sua relevância científica.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7" y="814387"/>
            <a:ext cx="4819948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7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 Geral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0237" y="2564457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 objetivo geral deve expressar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clara e sintética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propósito central da dissertação/tese. Utilize verbos no infinitivo que indiquem a ação principal da pesquisa.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7" y="4708624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Deve ser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amplo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abranger todo o escopo do trabalho, mas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específico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ser alcançável dentro dos limites temporais e metodológicos do mestrado/doutorado.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50237" y="7378154"/>
            <a:ext cx="4428827" cy="1794719"/>
            <a:chOff x="0" y="0"/>
            <a:chExt cx="5905103" cy="23929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05119" cy="2392934"/>
            </a:xfrm>
            <a:custGeom>
              <a:avLst/>
              <a:gdLst/>
              <a:ahLst/>
              <a:cxnLst/>
              <a:rect l="l" t="t" r="r" b="b"/>
              <a:pathLst>
                <a:path w="5905119" h="2392934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5770118" y="0"/>
                  </a:lnTo>
                  <a:cubicBezTo>
                    <a:pt x="5844667" y="0"/>
                    <a:pt x="5905119" y="60452"/>
                    <a:pt x="5905119" y="135001"/>
                  </a:cubicBezTo>
                  <a:lnTo>
                    <a:pt x="5905119" y="2257933"/>
                  </a:lnTo>
                  <a:cubicBezTo>
                    <a:pt x="5905119" y="2332482"/>
                    <a:pt x="5844667" y="2392934"/>
                    <a:pt x="5770118" y="2392934"/>
                  </a:cubicBezTo>
                  <a:lnTo>
                    <a:pt x="135001" y="2392934"/>
                  </a:lnTo>
                  <a:cubicBezTo>
                    <a:pt x="60452" y="2392934"/>
                    <a:pt x="0" y="2332482"/>
                    <a:pt x="0" y="2257933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91190" y="7735044"/>
            <a:ext cx="301229" cy="240952"/>
            <a:chOff x="0" y="0"/>
            <a:chExt cx="401638" cy="321270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401701" cy="321310"/>
            </a:xfrm>
            <a:custGeom>
              <a:avLst/>
              <a:gdLst/>
              <a:ahLst/>
              <a:cxnLst/>
              <a:rect l="l" t="t" r="r" b="b"/>
              <a:pathLst>
                <a:path w="401701" h="321310">
                  <a:moveTo>
                    <a:pt x="0" y="0"/>
                  </a:moveTo>
                  <a:lnTo>
                    <a:pt x="401701" y="0"/>
                  </a:lnTo>
                  <a:lnTo>
                    <a:pt x="401701" y="321310"/>
                  </a:lnTo>
                  <a:lnTo>
                    <a:pt x="0" y="321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3" r="-1177" b="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33371" y="7593509"/>
            <a:ext cx="3499553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Exemplos de verbos:</a:t>
            </a: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Analisar, Investigar, Compreender, Avaliar, Caracterizar, Identificar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6460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 Específicos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6460" y="2564457"/>
            <a:ext cx="442882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 objetivos específicos são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objetivo geral em metas menores e operacionalizáveis. Devem ser: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76460" y="43231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Entre 3 e 5 objetivos claramente definidos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76460" y="5178326"/>
            <a:ext cx="4428827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Mensuráveis e alcançáveis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76460" y="5648027"/>
            <a:ext cx="4428827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Sequenciais e logicamente conectados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76460" y="6503194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Diretamente relacionados à metodologia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76460" y="73583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Expressos com verbos de ação específicos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4342" y="906661"/>
            <a:ext cx="3470522" cy="45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9580" y="1701701"/>
            <a:ext cx="8132415" cy="3317676"/>
            <a:chOff x="0" y="0"/>
            <a:chExt cx="10843220" cy="4423568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10830433" cy="4410837"/>
            </a:xfrm>
            <a:custGeom>
              <a:avLst/>
              <a:gdLst/>
              <a:ahLst/>
              <a:cxnLst/>
              <a:rect l="l" t="t" r="r" b="b"/>
              <a:pathLst>
                <a:path w="10830433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151" y="0"/>
                  </a:lnTo>
                  <a:cubicBezTo>
                    <a:pt x="10786872" y="0"/>
                    <a:pt x="10830433" y="43561"/>
                    <a:pt x="10830433" y="97155"/>
                  </a:cubicBezTo>
                  <a:lnTo>
                    <a:pt x="10830433" y="4313682"/>
                  </a:lnTo>
                  <a:cubicBezTo>
                    <a:pt x="10830433" y="4367403"/>
                    <a:pt x="10786872" y="4410837"/>
                    <a:pt x="10733151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843133" cy="4423537"/>
            </a:xfrm>
            <a:custGeom>
              <a:avLst/>
              <a:gdLst/>
              <a:ahLst/>
              <a:cxnLst/>
              <a:rect l="l" t="t" r="r" b="b"/>
              <a:pathLst>
                <a:path w="10843133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133" y="46355"/>
                    <a:pt x="10843133" y="103505"/>
                  </a:cubicBezTo>
                  <a:lnTo>
                    <a:pt x="10836783" y="103505"/>
                  </a:lnTo>
                  <a:lnTo>
                    <a:pt x="10843133" y="103505"/>
                  </a:lnTo>
                  <a:lnTo>
                    <a:pt x="10843133" y="4320032"/>
                  </a:lnTo>
                  <a:lnTo>
                    <a:pt x="10836783" y="4320032"/>
                  </a:lnTo>
                  <a:lnTo>
                    <a:pt x="10843133" y="4320032"/>
                  </a:lnTo>
                  <a:cubicBezTo>
                    <a:pt x="10843133" y="4377182"/>
                    <a:pt x="10796651" y="4423537"/>
                    <a:pt x="10739501" y="4423537"/>
                  </a:cubicBezTo>
                  <a:lnTo>
                    <a:pt x="10739501" y="4417187"/>
                  </a:lnTo>
                  <a:lnTo>
                    <a:pt x="10739501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501" y="4410837"/>
                  </a:lnTo>
                  <a:cubicBezTo>
                    <a:pt x="10789793" y="4410837"/>
                    <a:pt x="10830433" y="4370197"/>
                    <a:pt x="10830433" y="4320032"/>
                  </a:cubicBezTo>
                  <a:lnTo>
                    <a:pt x="10830433" y="103505"/>
                  </a:lnTo>
                  <a:cubicBezTo>
                    <a:pt x="10830433" y="53340"/>
                    <a:pt x="10789666" y="12700"/>
                    <a:pt x="10739501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7253" y="1889372"/>
            <a:ext cx="520452" cy="520453"/>
            <a:chOff x="0" y="0"/>
            <a:chExt cx="693937" cy="6939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60276" y="2003226"/>
            <a:ext cx="234255" cy="292745"/>
            <a:chOff x="0" y="0"/>
            <a:chExt cx="312340" cy="390327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17253" y="2554635"/>
            <a:ext cx="2636193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Abordagem Metodológica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253" y="290110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Qualitativa: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Análise em profundidade de significados, percepções e experiências. Utiliza entrevistas, grupos focais, observação participante.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7253" y="356026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Quantitativa: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Mensuração e análise estatística de dados numéricos. Emprega questionários estruturados, testes e análises estatísticas.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7253" y="421942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Mista: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Integração de métodos qualitativos e quantitativos para compreensão mais completa do fenômeno.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225855" y="1701701"/>
            <a:ext cx="8132564" cy="3317676"/>
            <a:chOff x="0" y="0"/>
            <a:chExt cx="10843418" cy="4423568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10830687" cy="4410837"/>
            </a:xfrm>
            <a:custGeom>
              <a:avLst/>
              <a:gdLst/>
              <a:ahLst/>
              <a:cxnLst/>
              <a:rect l="l" t="t" r="r" b="b"/>
              <a:pathLst>
                <a:path w="10830687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405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4313682"/>
                  </a:lnTo>
                  <a:cubicBezTo>
                    <a:pt x="10830687" y="4367403"/>
                    <a:pt x="10787126" y="4410837"/>
                    <a:pt x="10733405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0843387" cy="4423537"/>
            </a:xfrm>
            <a:custGeom>
              <a:avLst/>
              <a:gdLst/>
              <a:ahLst/>
              <a:cxnLst/>
              <a:rect l="l" t="t" r="r" b="b"/>
              <a:pathLst>
                <a:path w="10843387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755" y="0"/>
                  </a:lnTo>
                  <a:lnTo>
                    <a:pt x="10739755" y="6350"/>
                  </a:lnTo>
                  <a:lnTo>
                    <a:pt x="10739755" y="0"/>
                  </a:lnTo>
                  <a:cubicBezTo>
                    <a:pt x="10797032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4320032"/>
                  </a:lnTo>
                  <a:lnTo>
                    <a:pt x="10837037" y="4320032"/>
                  </a:lnTo>
                  <a:lnTo>
                    <a:pt x="10843387" y="4320032"/>
                  </a:lnTo>
                  <a:cubicBezTo>
                    <a:pt x="10843387" y="4377182"/>
                    <a:pt x="10796905" y="4423537"/>
                    <a:pt x="10739755" y="4423537"/>
                  </a:cubicBezTo>
                  <a:lnTo>
                    <a:pt x="10739755" y="4417187"/>
                  </a:lnTo>
                  <a:lnTo>
                    <a:pt x="10739755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755" y="4410837"/>
                  </a:lnTo>
                  <a:cubicBezTo>
                    <a:pt x="10790048" y="4410837"/>
                    <a:pt x="10830687" y="4370197"/>
                    <a:pt x="10830687" y="432003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755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13527" y="1889372"/>
            <a:ext cx="520453" cy="520453"/>
            <a:chOff x="0" y="0"/>
            <a:chExt cx="693937" cy="6939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56551" y="2003226"/>
            <a:ext cx="234255" cy="292745"/>
            <a:chOff x="0" y="0"/>
            <a:chExt cx="312340" cy="390327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13527" y="255463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Desenho da Pesquisa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13528" y="290110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tipo de estudo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exploratório, descritivo, explicativo, experimental, estudo de caso, etnográfico, etc.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3528" y="356026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Defina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recorte temporal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transversal (único momento) ou longitudinal (acompanhamento ao longo do tempo).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29580" y="5183238"/>
            <a:ext cx="8132415" cy="2658516"/>
            <a:chOff x="0" y="0"/>
            <a:chExt cx="10843220" cy="3544688"/>
          </a:xfrm>
        </p:grpSpPr>
        <p:sp>
          <p:nvSpPr>
            <p:cNvPr id="29" name="Freeform 29"/>
            <p:cNvSpPr/>
            <p:nvPr/>
          </p:nvSpPr>
          <p:spPr>
            <a:xfrm>
              <a:off x="6350" y="6350"/>
              <a:ext cx="10830560" cy="3531997"/>
            </a:xfrm>
            <a:custGeom>
              <a:avLst/>
              <a:gdLst/>
              <a:ahLst/>
              <a:cxnLst/>
              <a:rect l="l" t="t" r="r" b="b"/>
              <a:pathLst>
                <a:path w="10830560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151" y="0"/>
                  </a:lnTo>
                  <a:cubicBezTo>
                    <a:pt x="10786999" y="0"/>
                    <a:pt x="10830560" y="43561"/>
                    <a:pt x="10830560" y="97155"/>
                  </a:cubicBezTo>
                  <a:lnTo>
                    <a:pt x="10830560" y="3434842"/>
                  </a:lnTo>
                  <a:cubicBezTo>
                    <a:pt x="10830560" y="3488563"/>
                    <a:pt x="10786999" y="3531997"/>
                    <a:pt x="10733151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0843260" cy="3544697"/>
            </a:xfrm>
            <a:custGeom>
              <a:avLst/>
              <a:gdLst/>
              <a:ahLst/>
              <a:cxnLst/>
              <a:rect l="l" t="t" r="r" b="b"/>
              <a:pathLst>
                <a:path w="10843260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260" y="46355"/>
                    <a:pt x="10843260" y="103505"/>
                  </a:cubicBezTo>
                  <a:lnTo>
                    <a:pt x="10836910" y="103505"/>
                  </a:lnTo>
                  <a:lnTo>
                    <a:pt x="10843260" y="103505"/>
                  </a:lnTo>
                  <a:lnTo>
                    <a:pt x="10843260" y="3441192"/>
                  </a:lnTo>
                  <a:lnTo>
                    <a:pt x="10836910" y="3441192"/>
                  </a:lnTo>
                  <a:lnTo>
                    <a:pt x="10843260" y="3441192"/>
                  </a:lnTo>
                  <a:cubicBezTo>
                    <a:pt x="10843260" y="3498342"/>
                    <a:pt x="10796778" y="3544697"/>
                    <a:pt x="10739501" y="3544697"/>
                  </a:cubicBezTo>
                  <a:lnTo>
                    <a:pt x="10739501" y="3538347"/>
                  </a:lnTo>
                  <a:lnTo>
                    <a:pt x="10739501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501" y="3531997"/>
                  </a:lnTo>
                  <a:cubicBezTo>
                    <a:pt x="10789793" y="3531997"/>
                    <a:pt x="10830560" y="3491357"/>
                    <a:pt x="10830560" y="3441192"/>
                  </a:cubicBezTo>
                  <a:lnTo>
                    <a:pt x="10830560" y="103505"/>
                  </a:lnTo>
                  <a:cubicBezTo>
                    <a:pt x="10830560" y="53340"/>
                    <a:pt x="10789793" y="12700"/>
                    <a:pt x="10739501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17253" y="5370909"/>
            <a:ext cx="520452" cy="520453"/>
            <a:chOff x="0" y="0"/>
            <a:chExt cx="693937" cy="69393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60276" y="5484762"/>
            <a:ext cx="234255" cy="292745"/>
            <a:chOff x="0" y="0"/>
            <a:chExt cx="312340" cy="390327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17253" y="6036171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População e Amostra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7253" y="6382642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a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população-alvo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e os critérios de inclusão e exclusão dos participantes.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7253" y="6764239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método de amostragem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probabilística, intencional, por conveniência, bola de neve, etc.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17253" y="7145834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Justifique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tamanho amostral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com base em critérios estatísticos ou de saturação teórica.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225855" y="5183238"/>
            <a:ext cx="8132564" cy="2658516"/>
            <a:chOff x="0" y="0"/>
            <a:chExt cx="10843418" cy="3544688"/>
          </a:xfrm>
        </p:grpSpPr>
        <p:sp>
          <p:nvSpPr>
            <p:cNvPr id="40" name="Freeform 40"/>
            <p:cNvSpPr/>
            <p:nvPr/>
          </p:nvSpPr>
          <p:spPr>
            <a:xfrm>
              <a:off x="6350" y="6350"/>
              <a:ext cx="10830687" cy="3531997"/>
            </a:xfrm>
            <a:custGeom>
              <a:avLst/>
              <a:gdLst/>
              <a:ahLst/>
              <a:cxnLst/>
              <a:rect l="l" t="t" r="r" b="b"/>
              <a:pathLst>
                <a:path w="10830687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278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3434842"/>
                  </a:lnTo>
                  <a:cubicBezTo>
                    <a:pt x="10830687" y="3488563"/>
                    <a:pt x="10787126" y="3531997"/>
                    <a:pt x="10733278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0843387" cy="3544697"/>
            </a:xfrm>
            <a:custGeom>
              <a:avLst/>
              <a:gdLst/>
              <a:ahLst/>
              <a:cxnLst/>
              <a:rect l="l" t="t" r="r" b="b"/>
              <a:pathLst>
                <a:path w="10843387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628" y="0"/>
                  </a:lnTo>
                  <a:lnTo>
                    <a:pt x="10739628" y="6350"/>
                  </a:lnTo>
                  <a:lnTo>
                    <a:pt x="10739628" y="0"/>
                  </a:lnTo>
                  <a:cubicBezTo>
                    <a:pt x="10796905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3441192"/>
                  </a:lnTo>
                  <a:lnTo>
                    <a:pt x="10837037" y="3441192"/>
                  </a:lnTo>
                  <a:lnTo>
                    <a:pt x="10843387" y="3441192"/>
                  </a:lnTo>
                  <a:cubicBezTo>
                    <a:pt x="10843387" y="3498342"/>
                    <a:pt x="10796905" y="3544697"/>
                    <a:pt x="10739628" y="3544697"/>
                  </a:cubicBezTo>
                  <a:lnTo>
                    <a:pt x="10739628" y="3538347"/>
                  </a:lnTo>
                  <a:lnTo>
                    <a:pt x="10739628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628" y="3531997"/>
                  </a:lnTo>
                  <a:cubicBezTo>
                    <a:pt x="10789920" y="3531997"/>
                    <a:pt x="10830687" y="3491357"/>
                    <a:pt x="10830687" y="344119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628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13527" y="5370909"/>
            <a:ext cx="520453" cy="520453"/>
            <a:chOff x="0" y="0"/>
            <a:chExt cx="693937" cy="6939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56551" y="5484762"/>
            <a:ext cx="234255" cy="292745"/>
            <a:chOff x="0" y="0"/>
            <a:chExt cx="312340" cy="390327"/>
          </a:xfrm>
        </p:grpSpPr>
        <p:sp>
          <p:nvSpPr>
            <p:cNvPr id="45" name="Freeform 45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9413527" y="6036171"/>
            <a:ext cx="3077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Instrumentos e Procedimentos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13528" y="638264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Detalhe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instrumentos de coleta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questionários, roteiros de entrevista, protocolos de observação, documentos analisados.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13528" y="704180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procedimentos de análise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análise de conteúdo, análise do discurso, estatística descritiva/inferencial, software utilizado.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4342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Aspectos Éticos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34342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Informe o número do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parecer do Comitê de Ética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 plataforma de registro. Descreva os procedimentos para garantir confidencialidade e obtenção de consentimento.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65159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Local e Período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5159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onde e quando a coleta de dados foi realizada, incluindo características relevantes do contexto da pesquisa.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28836"/>
            <a:ext cx="4855296" cy="4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31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Resultados e Discussões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1774180"/>
            <a:ext cx="16303526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constitui 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núcleo central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dissertação/tese, onde os dados coletados são apresentados, analisados e interpretados à luz do referencial teórico.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381696"/>
            <a:ext cx="8151762" cy="793849"/>
            <a:chOff x="0" y="0"/>
            <a:chExt cx="10869017" cy="1058465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90625" y="3354884"/>
            <a:ext cx="287580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Apresentação dos Dados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0625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Organize os resultados de forma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lógica e estruturada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seguindo a sequência dos objetivos específicos.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4000" y="2381696"/>
            <a:ext cx="8151762" cy="793849"/>
            <a:chOff x="0" y="0"/>
            <a:chExt cx="10869017" cy="1058465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42387" y="3354884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Análise Descritiva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42387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achados usando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tabelas, gráficos e narrativas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destacando padrões e tendências identificados.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92238" y="4636591"/>
            <a:ext cx="8151762" cy="793849"/>
            <a:chOff x="0" y="0"/>
            <a:chExt cx="10869017" cy="1058465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90625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Interpretação Teórica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0625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Dialogue com a literatura, estabelecendo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conexões e contrastes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seus achados e estudos anteriores.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4636591"/>
            <a:ext cx="8151762" cy="793849"/>
            <a:chOff x="0" y="0"/>
            <a:chExt cx="10869017" cy="1058465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42387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Integrativa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42387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Integre diferentes achados para construir uma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compreensão holística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fenômeno investigado.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92238" y="7213906"/>
            <a:ext cx="16303526" cy="34230"/>
            <a:chOff x="0" y="0"/>
            <a:chExt cx="21738035" cy="456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38082" cy="45593"/>
            </a:xfrm>
            <a:custGeom>
              <a:avLst/>
              <a:gdLst/>
              <a:ahLst/>
              <a:cxnLst/>
              <a:rect l="l" t="t" r="r" b="b"/>
              <a:pathLst>
                <a:path w="21738082" h="45593">
                  <a:moveTo>
                    <a:pt x="0" y="0"/>
                  </a:moveTo>
                  <a:lnTo>
                    <a:pt x="21738082" y="0"/>
                  </a:lnTo>
                  <a:lnTo>
                    <a:pt x="21738082" y="45593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92238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Dados empíricos organizados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238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Tabelas e gráficos quando apropriado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238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Citações de entrevistas (quando aplicável)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41591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Como discutir: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41591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Compare com literatura existente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41591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convergências e divergências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41591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Levante hipóteses explicativas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090946" y="7650659"/>
            <a:ext cx="2569369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Cuidados importantes: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090946" y="8111430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Evite conclusões precipitadas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90946" y="8498384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limitações dos dados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090946" y="8885336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Mantenha rigor científico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320254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418904"/>
            <a:ext cx="5302449" cy="3931444"/>
            <a:chOff x="0" y="0"/>
            <a:chExt cx="7069932" cy="5241925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1765" y="2674144"/>
            <a:ext cx="32364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dos Resultados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1765" y="3138041"/>
            <a:ext cx="473481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Retome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achados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de forma concisa, demonstrando como os objetivos foram alcançados. Evite introduzir informações novas.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1765" y="4824413"/>
            <a:ext cx="473481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coerência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problema, objetivos, metodologia e resultados obtidos.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92776" y="2418904"/>
            <a:ext cx="5302449" cy="3931444"/>
            <a:chOff x="0" y="0"/>
            <a:chExt cx="7069932" cy="5241925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76591" y="2674144"/>
            <a:ext cx="34333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Contribuições Científicas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76591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contribuições originais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dissertação/tese para o campo de conhecimento. Como sua pesquisa avança a teoria ou a compreensão do fenômeno?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6591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valor agregado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seu trabalho traz para a área de estudo.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07602" y="2418904"/>
            <a:ext cx="5302449" cy="3931444"/>
            <a:chOff x="0" y="0"/>
            <a:chExt cx="7069932" cy="5241925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291417" y="267414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Implicações Práticas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1417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Discuta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aplicações práticas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dos resultados para políticas públicas, intervenções profissionais ou contextos específicos.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91417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recomendações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fundamentadas nos achados da pesquisa.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77950" y="6562725"/>
            <a:ext cx="8059788" cy="2389585"/>
            <a:chOff x="0" y="0"/>
            <a:chExt cx="10746383" cy="3186113"/>
          </a:xfrm>
        </p:grpSpPr>
        <p:sp>
          <p:nvSpPr>
            <p:cNvPr id="26" name="Freeform 26"/>
            <p:cNvSpPr/>
            <p:nvPr/>
          </p:nvSpPr>
          <p:spPr>
            <a:xfrm>
              <a:off x="19050" y="19050"/>
              <a:ext cx="10708386" cy="3148076"/>
            </a:xfrm>
            <a:custGeom>
              <a:avLst/>
              <a:gdLst/>
              <a:ahLst/>
              <a:cxnLst/>
              <a:rect l="l" t="t" r="r" b="b"/>
              <a:pathLst>
                <a:path w="10708386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242" y="0"/>
                  </a:lnTo>
                  <a:cubicBezTo>
                    <a:pt x="10647426" y="0"/>
                    <a:pt x="10708386" y="60452"/>
                    <a:pt x="10708386" y="135001"/>
                  </a:cubicBezTo>
                  <a:lnTo>
                    <a:pt x="10708386" y="3013075"/>
                  </a:lnTo>
                  <a:cubicBezTo>
                    <a:pt x="10708386" y="3087624"/>
                    <a:pt x="10647426" y="3148076"/>
                    <a:pt x="10572242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0746486" cy="3186176"/>
            </a:xfrm>
            <a:custGeom>
              <a:avLst/>
              <a:gdLst/>
              <a:ahLst/>
              <a:cxnLst/>
              <a:rect l="l" t="t" r="r" b="b"/>
              <a:pathLst>
                <a:path w="10746486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292" y="0"/>
                  </a:lnTo>
                  <a:lnTo>
                    <a:pt x="10591292" y="19050"/>
                  </a:lnTo>
                  <a:lnTo>
                    <a:pt x="10591292" y="0"/>
                  </a:lnTo>
                  <a:cubicBezTo>
                    <a:pt x="10676890" y="0"/>
                    <a:pt x="10746486" y="68834"/>
                    <a:pt x="10746486" y="154051"/>
                  </a:cubicBezTo>
                  <a:lnTo>
                    <a:pt x="10727436" y="154051"/>
                  </a:lnTo>
                  <a:lnTo>
                    <a:pt x="10746486" y="154051"/>
                  </a:lnTo>
                  <a:lnTo>
                    <a:pt x="10746486" y="3032125"/>
                  </a:lnTo>
                  <a:lnTo>
                    <a:pt x="10727436" y="3032125"/>
                  </a:lnTo>
                  <a:lnTo>
                    <a:pt x="10746486" y="3032125"/>
                  </a:lnTo>
                  <a:cubicBezTo>
                    <a:pt x="10746486" y="3117342"/>
                    <a:pt x="10676890" y="3186176"/>
                    <a:pt x="10591292" y="3186176"/>
                  </a:cubicBezTo>
                  <a:lnTo>
                    <a:pt x="10591292" y="3167126"/>
                  </a:lnTo>
                  <a:lnTo>
                    <a:pt x="10591292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292" y="3148076"/>
                  </a:lnTo>
                  <a:cubicBezTo>
                    <a:pt x="10656062" y="3148076"/>
                    <a:pt x="10708386" y="3096006"/>
                    <a:pt x="10708386" y="3032125"/>
                  </a:cubicBezTo>
                  <a:lnTo>
                    <a:pt x="10708386" y="154051"/>
                  </a:lnTo>
                  <a:cubicBezTo>
                    <a:pt x="10708386" y="90170"/>
                    <a:pt x="10656189" y="38100"/>
                    <a:pt x="10591292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61765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Limitações do Estudo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1765" y="7281863"/>
            <a:ext cx="7492156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honesta e crítica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limitações metodológicas, temporais ou contextuais da pesquisa.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1765" y="8197304"/>
            <a:ext cx="7492156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Isto demonstra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maturidade científica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autocrítica do pesquisador.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0115" y="6562725"/>
            <a:ext cx="8059936" cy="2389585"/>
            <a:chOff x="0" y="0"/>
            <a:chExt cx="10746582" cy="3186113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708512" cy="3148076"/>
            </a:xfrm>
            <a:custGeom>
              <a:avLst/>
              <a:gdLst/>
              <a:ahLst/>
              <a:cxnLst/>
              <a:rect l="l" t="t" r="r" b="b"/>
              <a:pathLst>
                <a:path w="10708512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369" y="0"/>
                  </a:lnTo>
                  <a:cubicBezTo>
                    <a:pt x="10647552" y="0"/>
                    <a:pt x="10708512" y="60452"/>
                    <a:pt x="10708512" y="135001"/>
                  </a:cubicBezTo>
                  <a:lnTo>
                    <a:pt x="10708512" y="3013075"/>
                  </a:lnTo>
                  <a:cubicBezTo>
                    <a:pt x="10708512" y="3087624"/>
                    <a:pt x="10647552" y="3148076"/>
                    <a:pt x="10572369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46612" cy="3186176"/>
            </a:xfrm>
            <a:custGeom>
              <a:avLst/>
              <a:gdLst/>
              <a:ahLst/>
              <a:cxnLst/>
              <a:rect l="l" t="t" r="r" b="b"/>
              <a:pathLst>
                <a:path w="10746612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419" y="0"/>
                  </a:lnTo>
                  <a:lnTo>
                    <a:pt x="10591419" y="19050"/>
                  </a:lnTo>
                  <a:lnTo>
                    <a:pt x="10591419" y="0"/>
                  </a:lnTo>
                  <a:cubicBezTo>
                    <a:pt x="10677017" y="0"/>
                    <a:pt x="10746612" y="68834"/>
                    <a:pt x="10746612" y="154051"/>
                  </a:cubicBezTo>
                  <a:lnTo>
                    <a:pt x="10727562" y="154051"/>
                  </a:lnTo>
                  <a:lnTo>
                    <a:pt x="10746612" y="154051"/>
                  </a:lnTo>
                  <a:lnTo>
                    <a:pt x="10746612" y="3032125"/>
                  </a:lnTo>
                  <a:lnTo>
                    <a:pt x="10727562" y="3032125"/>
                  </a:lnTo>
                  <a:lnTo>
                    <a:pt x="10746612" y="3032125"/>
                  </a:lnTo>
                  <a:cubicBezTo>
                    <a:pt x="10746612" y="3117342"/>
                    <a:pt x="10677017" y="3186176"/>
                    <a:pt x="10591419" y="3186176"/>
                  </a:cubicBezTo>
                  <a:lnTo>
                    <a:pt x="10591419" y="3167126"/>
                  </a:lnTo>
                  <a:lnTo>
                    <a:pt x="10591419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419" y="3148076"/>
                  </a:lnTo>
                  <a:cubicBezTo>
                    <a:pt x="10656188" y="3148076"/>
                    <a:pt x="10708512" y="3096006"/>
                    <a:pt x="10708512" y="3032125"/>
                  </a:cubicBezTo>
                  <a:lnTo>
                    <a:pt x="10708512" y="154051"/>
                  </a:lnTo>
                  <a:cubicBezTo>
                    <a:pt x="10708512" y="90170"/>
                    <a:pt x="10656315" y="38100"/>
                    <a:pt x="10591419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33930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Agenda Futura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33930" y="7281863"/>
            <a:ext cx="749230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Sugira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novos caminhos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investigação que emergiram da pesquisa. Que perguntas ficaram sem resposta?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33930" y="8197304"/>
            <a:ext cx="7492305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Indique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desdobramentos possíveis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estudos futuros na área.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Personalizar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Roboto</vt:lpstr>
      <vt:lpstr>Raleway Light</vt:lpstr>
      <vt:lpstr>Arial</vt:lpstr>
      <vt:lpstr>Raleway</vt:lpstr>
      <vt:lpstr>Calibri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PPGBIO</dc:title>
  <cp:lastModifiedBy>Debora da Silva Rocha</cp:lastModifiedBy>
  <cp:revision>2</cp:revision>
  <dcterms:created xsi:type="dcterms:W3CDTF">2006-08-16T00:00:00Z</dcterms:created>
  <dcterms:modified xsi:type="dcterms:W3CDTF">2025-10-10T17:21:05Z</dcterms:modified>
  <dc:identifier>DAG1ZSZdD2I</dc:identifier>
</cp:coreProperties>
</file>