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ooper Hewitt" panose="020B0604020202020204" charset="0"/>
      <p:regular r:id="rId13"/>
    </p:embeddedFont>
    <p:embeddedFont>
      <p:font typeface="Cooper Hewitt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42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FFA8E-8608-44EC-A1FA-8576A0D91B73}" type="datetimeFigureOut">
              <a:rPr lang="pt-BR" smtClean="0"/>
              <a:t>14/10/2024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3B32F-4608-4D0D-9974-01341480AD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42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3B32F-4608-4D0D-9974-01341480AD0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86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58966" y="-527501"/>
            <a:ext cx="15122670" cy="11342003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38C8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104775"/>
              <a:ext cx="6096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775531" y="5048250"/>
            <a:ext cx="7735671" cy="96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08"/>
              </a:lnSpc>
            </a:pPr>
            <a:r>
              <a:rPr lang="en-US" sz="5748">
                <a:solidFill>
                  <a:srgbClr val="545454"/>
                </a:solidFill>
                <a:latin typeface="Cooper Hewitt Bold"/>
              </a:rPr>
              <a:t>TÍTULO: SUBTÍTULO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64901" y="2787433"/>
            <a:ext cx="10156931" cy="1165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</a:pPr>
            <a:r>
              <a:rPr lang="en-US" sz="2116" spc="169">
                <a:solidFill>
                  <a:srgbClr val="025159"/>
                </a:solidFill>
                <a:latin typeface="Cooper Hewitt"/>
              </a:rPr>
              <a:t>FUNDAÇÃO OSWALDO CRUZ</a:t>
            </a:r>
          </a:p>
          <a:p>
            <a:pPr algn="ctr">
              <a:lnSpc>
                <a:spcPts val="2963"/>
              </a:lnSpc>
            </a:pPr>
            <a:r>
              <a:rPr lang="en-US" sz="2116" spc="169">
                <a:solidFill>
                  <a:srgbClr val="025159"/>
                </a:solidFill>
                <a:latin typeface="Cooper Hewitt"/>
              </a:rPr>
              <a:t>INSTITUTO LEÔNIDAS &amp; MARIA DEANE</a:t>
            </a:r>
          </a:p>
          <a:p>
            <a:pPr algn="ctr">
              <a:lnSpc>
                <a:spcPts val="2963"/>
              </a:lnSpc>
            </a:pPr>
            <a:r>
              <a:rPr lang="en-US" sz="2116" spc="169">
                <a:solidFill>
                  <a:srgbClr val="025159"/>
                </a:solidFill>
                <a:latin typeface="Cooper Hewitt"/>
              </a:rPr>
              <a:t>PROGRAMA DE PÓS-GRADUAÇÃO EM </a:t>
            </a:r>
            <a:r>
              <a:rPr lang="en-US" sz="2116" spc="169">
                <a:solidFill>
                  <a:srgbClr val="FF3131"/>
                </a:solidFill>
                <a:latin typeface="Cooper Hewitt"/>
              </a:rPr>
              <a:t>(INSERIR O NOME DO PROGRAMA)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63705" y="7338542"/>
            <a:ext cx="6789571" cy="9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3"/>
              </a:lnSpc>
            </a:pPr>
            <a:r>
              <a:rPr lang="en-US" sz="2381" spc="47" dirty="0" err="1">
                <a:solidFill>
                  <a:srgbClr val="025159"/>
                </a:solidFill>
                <a:latin typeface="Cooper Hewitt"/>
              </a:rPr>
              <a:t>Discente</a:t>
            </a:r>
            <a:r>
              <a:rPr lang="en-US" sz="2381" spc="47" dirty="0">
                <a:solidFill>
                  <a:srgbClr val="025159"/>
                </a:solidFill>
                <a:latin typeface="Cooper Hewitt"/>
              </a:rPr>
              <a:t>: Nome </a:t>
            </a:r>
            <a:r>
              <a:rPr lang="en-US" sz="2381" spc="47" dirty="0" err="1">
                <a:solidFill>
                  <a:srgbClr val="025159"/>
                </a:solidFill>
                <a:latin typeface="Cooper Hewitt"/>
              </a:rPr>
              <a:t>Completo</a:t>
            </a:r>
            <a:endParaRPr lang="en-US" sz="2381" spc="47" dirty="0">
              <a:solidFill>
                <a:srgbClr val="025159"/>
              </a:solidFill>
              <a:latin typeface="Cooper Hewitt"/>
            </a:endParaRPr>
          </a:p>
          <a:p>
            <a:pPr>
              <a:lnSpc>
                <a:spcPts val="3333"/>
              </a:lnSpc>
            </a:pPr>
            <a:r>
              <a:rPr lang="en-US" sz="2381" spc="47" dirty="0" err="1">
                <a:solidFill>
                  <a:srgbClr val="025159"/>
                </a:solidFill>
                <a:latin typeface="Cooper Hewitt"/>
              </a:rPr>
              <a:t>Orientador</a:t>
            </a:r>
            <a:r>
              <a:rPr lang="en-US" sz="2381" spc="47" dirty="0">
                <a:solidFill>
                  <a:srgbClr val="025159"/>
                </a:solidFill>
                <a:latin typeface="Cooper Hewitt"/>
              </a:rPr>
              <a:t>: Nome </a:t>
            </a:r>
            <a:r>
              <a:rPr lang="en-US" sz="2381" spc="47" dirty="0" err="1">
                <a:solidFill>
                  <a:srgbClr val="025159"/>
                </a:solidFill>
                <a:latin typeface="Cooper Hewitt"/>
              </a:rPr>
              <a:t>Completo</a:t>
            </a:r>
            <a:r>
              <a:rPr lang="en-US" sz="2381" spc="47" dirty="0">
                <a:solidFill>
                  <a:srgbClr val="025159"/>
                </a:solidFill>
                <a:latin typeface="Cooper Hewitt"/>
              </a:rPr>
              <a:t> e </a:t>
            </a:r>
            <a:r>
              <a:rPr lang="en-US" sz="2381" spc="47" dirty="0" err="1">
                <a:solidFill>
                  <a:srgbClr val="025159"/>
                </a:solidFill>
                <a:latin typeface="Cooper Hewitt"/>
              </a:rPr>
              <a:t>titulação</a:t>
            </a:r>
            <a:endParaRPr lang="en-US" sz="2381" spc="47" dirty="0">
              <a:solidFill>
                <a:srgbClr val="025159"/>
              </a:solidFill>
              <a:latin typeface="Cooper Hewit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71600" y="8801100"/>
            <a:ext cx="1722937" cy="625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43"/>
              </a:lnSpc>
            </a:pPr>
            <a:r>
              <a:rPr lang="en-US" sz="1816" spc="145" dirty="0">
                <a:solidFill>
                  <a:schemeClr val="bg1"/>
                </a:solidFill>
                <a:latin typeface="Cooper Hewitt"/>
              </a:rPr>
              <a:t>MANAUS-AM</a:t>
            </a:r>
          </a:p>
          <a:p>
            <a:pPr algn="ctr">
              <a:lnSpc>
                <a:spcPts val="2543"/>
              </a:lnSpc>
            </a:pPr>
            <a:r>
              <a:rPr lang="en-US" sz="1816" spc="145" dirty="0" err="1">
                <a:solidFill>
                  <a:schemeClr val="bg1"/>
                </a:solidFill>
                <a:latin typeface="Cooper Hewitt"/>
              </a:rPr>
              <a:t>dia</a:t>
            </a:r>
            <a:r>
              <a:rPr lang="en-US" sz="1816" spc="145" dirty="0">
                <a:solidFill>
                  <a:schemeClr val="bg1"/>
                </a:solidFill>
                <a:latin typeface="Cooper Hewitt"/>
              </a:rPr>
              <a:t> </a:t>
            </a:r>
            <a:r>
              <a:rPr lang="en-US" sz="1816" spc="145" dirty="0" err="1">
                <a:solidFill>
                  <a:schemeClr val="bg1"/>
                </a:solidFill>
                <a:latin typeface="Cooper Hewitt"/>
              </a:rPr>
              <a:t>mês</a:t>
            </a:r>
            <a:r>
              <a:rPr lang="en-US" sz="1816" spc="145" dirty="0">
                <a:solidFill>
                  <a:schemeClr val="bg1"/>
                </a:solidFill>
                <a:latin typeface="Cooper Hewitt"/>
              </a:rPr>
              <a:t> </a:t>
            </a:r>
            <a:r>
              <a:rPr lang="en-US" sz="1816" spc="145" dirty="0" err="1">
                <a:solidFill>
                  <a:schemeClr val="bg1"/>
                </a:solidFill>
                <a:latin typeface="Cooper Hewitt"/>
              </a:rPr>
              <a:t>ano</a:t>
            </a:r>
            <a:endParaRPr lang="en-US" sz="1816" spc="145" dirty="0">
              <a:solidFill>
                <a:schemeClr val="bg1"/>
              </a:solidFill>
              <a:latin typeface="Cooper Hewit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335583-2B9B-11EA-3725-CD7B3EF9D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7700"/>
            <a:ext cx="5811461" cy="116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6663" y="2529027"/>
            <a:ext cx="5107557" cy="77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025159"/>
                </a:solidFill>
                <a:latin typeface="Cooper Hewitt Bold"/>
              </a:rPr>
              <a:t>REFERÊNCIAS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66663" y="3705161"/>
            <a:ext cx="14170562" cy="2195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01"/>
              </a:lnSpc>
            </a:pPr>
            <a:r>
              <a:rPr lang="en-US" sz="2300">
                <a:solidFill>
                  <a:srgbClr val="025159"/>
                </a:solidFill>
                <a:latin typeface="Cooper Hewitt"/>
              </a:rPr>
              <a:t>Lista de obras consultadas e que subsidiaram o trabalho de pesquisa da dissertação.</a:t>
            </a:r>
          </a:p>
          <a:p>
            <a:pPr>
              <a:lnSpc>
                <a:spcPts val="4301"/>
              </a:lnSpc>
            </a:pPr>
            <a:r>
              <a:rPr lang="en-US" sz="2300">
                <a:solidFill>
                  <a:srgbClr val="025159"/>
                </a:solidFill>
                <a:latin typeface="Cooper Hewitt"/>
              </a:rPr>
              <a:t>Seguir ABNT 6023.</a:t>
            </a:r>
          </a:p>
          <a:p>
            <a:pPr>
              <a:lnSpc>
                <a:spcPts val="4301"/>
              </a:lnSpc>
            </a:pPr>
            <a:endParaRPr lang="en-US" sz="2300">
              <a:solidFill>
                <a:srgbClr val="025159"/>
              </a:solidFill>
              <a:latin typeface="Cooper Hewitt"/>
            </a:endParaRPr>
          </a:p>
          <a:p>
            <a:pPr>
              <a:lnSpc>
                <a:spcPts val="4301"/>
              </a:lnSpc>
            </a:pPr>
            <a:endParaRPr lang="en-US" sz="2300">
              <a:solidFill>
                <a:srgbClr val="025159"/>
              </a:solidFill>
              <a:latin typeface="Cooper Hewit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28700" y="8234712"/>
            <a:ext cx="8421459" cy="4104577"/>
          </a:xfrm>
          <a:custGeom>
            <a:avLst/>
            <a:gdLst/>
            <a:ahLst/>
            <a:cxnLst/>
            <a:rect l="l" t="t" r="r" b="b"/>
            <a:pathLst>
              <a:path w="8421459" h="4104577">
                <a:moveTo>
                  <a:pt x="0" y="0"/>
                </a:moveTo>
                <a:lnTo>
                  <a:pt x="8421459" y="0"/>
                </a:lnTo>
                <a:lnTo>
                  <a:pt x="8421459" y="4104576"/>
                </a:lnTo>
                <a:lnTo>
                  <a:pt x="0" y="4104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94041" y="-260651"/>
            <a:ext cx="15122670" cy="11342003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38C8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104775"/>
              <a:ext cx="6096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94677" y="1891274"/>
            <a:ext cx="1170306" cy="108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20"/>
              </a:lnSpc>
            </a:pPr>
            <a:r>
              <a:rPr lang="en-US" sz="6408">
                <a:solidFill>
                  <a:srgbClr val="04BFBF"/>
                </a:solidFill>
                <a:latin typeface="Cooper Hewitt Bold"/>
              </a:rPr>
              <a:t>03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4677" y="2866789"/>
            <a:ext cx="1170306" cy="108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20"/>
              </a:lnSpc>
            </a:pPr>
            <a:r>
              <a:rPr lang="en-US" sz="6408">
                <a:solidFill>
                  <a:srgbClr val="04BFBF"/>
                </a:solidFill>
                <a:latin typeface="Cooper Hewitt Bold"/>
              </a:rPr>
              <a:t>04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4677" y="3842303"/>
            <a:ext cx="1170306" cy="108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20"/>
              </a:lnSpc>
            </a:pPr>
            <a:r>
              <a:rPr lang="en-US" sz="6408">
                <a:solidFill>
                  <a:srgbClr val="04BFBF"/>
                </a:solidFill>
                <a:latin typeface="Cooper Hewitt Bold"/>
              </a:rPr>
              <a:t>05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4677" y="4817818"/>
            <a:ext cx="1170306" cy="108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20"/>
              </a:lnSpc>
            </a:pPr>
            <a:r>
              <a:rPr lang="en-US" sz="6408">
                <a:solidFill>
                  <a:srgbClr val="04BFBF"/>
                </a:solidFill>
                <a:latin typeface="Cooper Hewitt Bold"/>
              </a:rPr>
              <a:t>06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4677" y="5793332"/>
            <a:ext cx="1170306" cy="108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20"/>
              </a:lnSpc>
            </a:pPr>
            <a:r>
              <a:rPr lang="en-US" sz="6408">
                <a:solidFill>
                  <a:srgbClr val="04BFBF"/>
                </a:solidFill>
                <a:latin typeface="Cooper Hewitt Bold"/>
              </a:rPr>
              <a:t>07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94677" y="6768847"/>
            <a:ext cx="1170306" cy="108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20"/>
              </a:lnSpc>
            </a:pPr>
            <a:r>
              <a:rPr lang="en-US" sz="6408">
                <a:solidFill>
                  <a:srgbClr val="04BFBF"/>
                </a:solidFill>
                <a:latin typeface="Cooper Hewitt Bold"/>
              </a:rPr>
              <a:t>08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94677" y="7800737"/>
            <a:ext cx="1170306" cy="108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20"/>
              </a:lnSpc>
            </a:pPr>
            <a:r>
              <a:rPr lang="en-US" sz="6408">
                <a:solidFill>
                  <a:srgbClr val="04BFBF"/>
                </a:solidFill>
                <a:latin typeface="Cooper Hewitt Bold"/>
              </a:rPr>
              <a:t>09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45672" y="2251494"/>
            <a:ext cx="2561422" cy="42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9"/>
              </a:lnSpc>
            </a:pPr>
            <a:r>
              <a:rPr lang="en-US" sz="2171" spc="173">
                <a:solidFill>
                  <a:srgbClr val="FFFFFF"/>
                </a:solidFill>
                <a:latin typeface="Cooper Hewitt"/>
              </a:rPr>
              <a:t>INTRODUÇÃO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45672" y="3227009"/>
            <a:ext cx="2561422" cy="42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9"/>
              </a:lnSpc>
            </a:pPr>
            <a:r>
              <a:rPr lang="en-US" sz="2171" spc="173">
                <a:solidFill>
                  <a:srgbClr val="FFFFFF"/>
                </a:solidFill>
                <a:latin typeface="Cooper Hewitt"/>
              </a:rPr>
              <a:t>JUSTIFICATIVA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45672" y="4202523"/>
            <a:ext cx="2561422" cy="42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9"/>
              </a:lnSpc>
            </a:pPr>
            <a:r>
              <a:rPr lang="en-US" sz="2171" spc="173">
                <a:solidFill>
                  <a:srgbClr val="FFFFFF"/>
                </a:solidFill>
                <a:latin typeface="Cooper Hewitt"/>
              </a:rPr>
              <a:t>OBJETIVOS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45672" y="5178038"/>
            <a:ext cx="3544668" cy="430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9"/>
              </a:lnSpc>
            </a:pPr>
            <a:r>
              <a:rPr lang="en-US" sz="2171" spc="173">
                <a:solidFill>
                  <a:srgbClr val="FFFFFF"/>
                </a:solidFill>
                <a:latin typeface="Cooper Hewitt"/>
              </a:rPr>
              <a:t>REVISÃO TEÓRICA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45672" y="6153552"/>
            <a:ext cx="2561422" cy="42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9"/>
              </a:lnSpc>
            </a:pPr>
            <a:r>
              <a:rPr lang="en-US" sz="2171" spc="173">
                <a:solidFill>
                  <a:srgbClr val="FFFFFF"/>
                </a:solidFill>
                <a:latin typeface="Cooper Hewitt"/>
              </a:rPr>
              <a:t>METODOLOGIA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45672" y="7129067"/>
            <a:ext cx="2561422" cy="42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9"/>
              </a:lnSpc>
            </a:pPr>
            <a:r>
              <a:rPr lang="en-US" sz="2171" spc="173">
                <a:solidFill>
                  <a:srgbClr val="FFFFFF"/>
                </a:solidFill>
                <a:latin typeface="Cooper Hewitt"/>
              </a:rPr>
              <a:t>RESULTADOS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45672" y="8160957"/>
            <a:ext cx="2561422" cy="42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9"/>
              </a:lnSpc>
            </a:pPr>
            <a:r>
              <a:rPr lang="en-US" sz="2171" spc="173">
                <a:solidFill>
                  <a:srgbClr val="FFFFFF"/>
                </a:solidFill>
                <a:latin typeface="Cooper Hewitt"/>
              </a:rPr>
              <a:t>CONCLUSÃO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94677" y="8776251"/>
            <a:ext cx="1170306" cy="108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20"/>
              </a:lnSpc>
            </a:pPr>
            <a:r>
              <a:rPr lang="en-US" sz="6408">
                <a:solidFill>
                  <a:srgbClr val="04BFBF"/>
                </a:solidFill>
                <a:latin typeface="Cooper Hewitt Bold"/>
              </a:rPr>
              <a:t>12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45672" y="8991518"/>
            <a:ext cx="2561422" cy="42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9"/>
              </a:lnSpc>
            </a:pPr>
            <a:r>
              <a:rPr lang="en-US" sz="2171" spc="173">
                <a:solidFill>
                  <a:srgbClr val="FFFFFF"/>
                </a:solidFill>
                <a:latin typeface="Cooper Hewitt"/>
              </a:rPr>
              <a:t>REFERÊNCIAS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35001" y="27654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794149" y="-318444"/>
            <a:ext cx="2378992" cy="2271937"/>
          </a:xfrm>
          <a:custGeom>
            <a:avLst/>
            <a:gdLst/>
            <a:ahLst/>
            <a:cxnLst/>
            <a:rect l="l" t="t" r="r" b="b"/>
            <a:pathLst>
              <a:path w="2378992" h="2271937">
                <a:moveTo>
                  <a:pt x="0" y="0"/>
                </a:moveTo>
                <a:lnTo>
                  <a:pt x="2378991" y="0"/>
                </a:lnTo>
                <a:lnTo>
                  <a:pt x="2378991" y="2271937"/>
                </a:lnTo>
                <a:lnTo>
                  <a:pt x="0" y="2271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083298" y="2927565"/>
            <a:ext cx="5107557" cy="77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en-US" sz="4616" u="none" strike="noStrike">
                <a:solidFill>
                  <a:srgbClr val="E18752"/>
                </a:solidFill>
                <a:latin typeface="Cooper Hewitt Bold"/>
              </a:rPr>
              <a:t>INTRODUÇÃO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83298" y="3944369"/>
            <a:ext cx="7337240" cy="61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>
                <a:solidFill>
                  <a:srgbClr val="038C8C"/>
                </a:solidFill>
                <a:latin typeface="Cooper Hewitt"/>
              </a:rPr>
              <a:t>Explicação breve sobre a temática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8488567">
            <a:off x="13718466" y="5950243"/>
            <a:ext cx="5618868" cy="5109759"/>
          </a:xfrm>
          <a:custGeom>
            <a:avLst/>
            <a:gdLst/>
            <a:ahLst/>
            <a:cxnLst/>
            <a:rect l="l" t="t" r="r" b="b"/>
            <a:pathLst>
              <a:path w="5618868" h="5109759">
                <a:moveTo>
                  <a:pt x="0" y="0"/>
                </a:moveTo>
                <a:lnTo>
                  <a:pt x="5618868" y="0"/>
                </a:lnTo>
                <a:lnTo>
                  <a:pt x="5618868" y="5109758"/>
                </a:lnTo>
                <a:lnTo>
                  <a:pt x="0" y="5109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083298" y="2825748"/>
            <a:ext cx="15176002" cy="77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E18752"/>
                </a:solidFill>
                <a:latin typeface="Cooper Hewitt Bold"/>
              </a:rPr>
              <a:t>JUSTIFICATIVA (OU INSERIR QUESTÃO PROBLEMA)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83298" y="4759008"/>
            <a:ext cx="11447781" cy="61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038C8C"/>
                </a:solidFill>
                <a:latin typeface="Cooper Hewitt"/>
              </a:rPr>
              <a:t>Justificativa da pesquisa e questão norteadora.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6794" y="2927565"/>
            <a:ext cx="5107557" cy="77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E18752"/>
                </a:solidFill>
                <a:latin typeface="Cooper Hewitt Bold"/>
              </a:rPr>
              <a:t>OBJETIVOS</a:t>
            </a:r>
          </a:p>
        </p:txBody>
      </p:sp>
      <p:sp>
        <p:nvSpPr>
          <p:cNvPr id="3" name="Freeform 3"/>
          <p:cNvSpPr/>
          <p:nvPr/>
        </p:nvSpPr>
        <p:spPr>
          <a:xfrm>
            <a:off x="8510882" y="666358"/>
            <a:ext cx="1295400" cy="1524000"/>
          </a:xfrm>
          <a:custGeom>
            <a:avLst/>
            <a:gdLst/>
            <a:ahLst/>
            <a:cxnLst/>
            <a:rect l="l" t="t" r="r" b="b"/>
            <a:pathLst>
              <a:path w="2247644" h="2809555">
                <a:moveTo>
                  <a:pt x="0" y="0"/>
                </a:moveTo>
                <a:lnTo>
                  <a:pt x="2247644" y="0"/>
                </a:lnTo>
                <a:lnTo>
                  <a:pt x="2247644" y="2809555"/>
                </a:lnTo>
                <a:lnTo>
                  <a:pt x="0" y="2809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endParaRPr lang="pt-BR" dirty="0"/>
          </a:p>
        </p:txBody>
      </p:sp>
      <p:sp>
        <p:nvSpPr>
          <p:cNvPr id="4" name="Freeform 4"/>
          <p:cNvSpPr/>
          <p:nvPr/>
        </p:nvSpPr>
        <p:spPr>
          <a:xfrm>
            <a:off x="-1033856" y="-1"/>
            <a:ext cx="3826793" cy="3353271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2" y="0"/>
                </a:lnTo>
                <a:lnTo>
                  <a:pt x="4125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792937" y="4827684"/>
            <a:ext cx="13972903" cy="224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>
                <a:solidFill>
                  <a:srgbClr val="038C8C"/>
                </a:solidFill>
                <a:latin typeface="Cooper Hewitt"/>
              </a:rPr>
              <a:t>GERAL:</a:t>
            </a:r>
          </a:p>
          <a:p>
            <a:pPr>
              <a:lnSpc>
                <a:spcPts val="4340"/>
              </a:lnSpc>
            </a:pPr>
            <a:endParaRPr lang="en-US" sz="3100">
              <a:solidFill>
                <a:srgbClr val="038C8C"/>
              </a:solidFill>
              <a:latin typeface="Cooper Hewitt"/>
            </a:endParaRPr>
          </a:p>
          <a:p>
            <a:pPr>
              <a:lnSpc>
                <a:spcPts val="4340"/>
              </a:lnSpc>
            </a:pPr>
            <a:endParaRPr lang="en-US" sz="3100">
              <a:solidFill>
                <a:srgbClr val="038C8C"/>
              </a:solidFill>
              <a:latin typeface="Cooper Hewitt"/>
            </a:endParaRPr>
          </a:p>
          <a:p>
            <a:pPr>
              <a:lnSpc>
                <a:spcPts val="4340"/>
              </a:lnSpc>
            </a:pPr>
            <a:r>
              <a:rPr lang="en-US" sz="3100">
                <a:solidFill>
                  <a:srgbClr val="038C8C"/>
                </a:solidFill>
                <a:latin typeface="Cooper Hewitt"/>
              </a:rPr>
              <a:t>ESPECÍFICOS: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07548" y="2927565"/>
            <a:ext cx="5107557" cy="77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E18752"/>
                </a:solidFill>
                <a:latin typeface="Cooper Hewitt Bold"/>
              </a:rPr>
              <a:t>REVISÃO TEÓRICA</a:t>
            </a:r>
          </a:p>
        </p:txBody>
      </p:sp>
      <p:sp>
        <p:nvSpPr>
          <p:cNvPr id="3" name="Freeform 3"/>
          <p:cNvSpPr/>
          <p:nvPr/>
        </p:nvSpPr>
        <p:spPr>
          <a:xfrm>
            <a:off x="9144001" y="342899"/>
            <a:ext cx="2209800" cy="2103095"/>
          </a:xfrm>
          <a:custGeom>
            <a:avLst/>
            <a:gdLst/>
            <a:ahLst/>
            <a:cxnLst/>
            <a:rect l="l" t="t" r="r" b="b"/>
            <a:pathLst>
              <a:path w="2306259" h="2628216">
                <a:moveTo>
                  <a:pt x="0" y="0"/>
                </a:moveTo>
                <a:lnTo>
                  <a:pt x="2306259" y="0"/>
                </a:lnTo>
                <a:lnTo>
                  <a:pt x="2306259" y="2628216"/>
                </a:lnTo>
                <a:lnTo>
                  <a:pt x="0" y="2628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517377" y="-76152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028700" y="4665918"/>
            <a:ext cx="16230600" cy="333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>
                <a:solidFill>
                  <a:srgbClr val="038C8C"/>
                </a:solidFill>
                <a:latin typeface="Cooper Hewitt"/>
              </a:rPr>
              <a:t>Breve explanação das fontes consultadas, que contribuíram na fundamentação teórica da temática, objeto da dissertação;</a:t>
            </a:r>
          </a:p>
          <a:p>
            <a:pPr>
              <a:lnSpc>
                <a:spcPts val="4340"/>
              </a:lnSpc>
            </a:pPr>
            <a:r>
              <a:rPr lang="en-US" sz="3100">
                <a:solidFill>
                  <a:srgbClr val="038C8C"/>
                </a:solidFill>
                <a:latin typeface="Cooper Hewitt"/>
              </a:rPr>
              <a:t>Deve ser destacado os principais autores e trabalhos que subsidiaram a dissertação;</a:t>
            </a:r>
          </a:p>
          <a:p>
            <a:pPr>
              <a:lnSpc>
                <a:spcPts val="4340"/>
              </a:lnSpc>
            </a:pPr>
            <a:r>
              <a:rPr lang="en-US" sz="3100">
                <a:solidFill>
                  <a:srgbClr val="038C8C"/>
                </a:solidFill>
                <a:latin typeface="Cooper Hewitt"/>
              </a:rPr>
              <a:t>Caso seja necessário, poderá ser explanado em forma de justificativa, o porquê de ter sido destacado determinado(s) autor(es), para a banca avaliadora da dissertação.</a:t>
            </a:r>
          </a:p>
          <a:p>
            <a:pPr>
              <a:lnSpc>
                <a:spcPts val="4340"/>
              </a:lnSpc>
            </a:pPr>
            <a:endParaRPr lang="en-US" sz="3100">
              <a:solidFill>
                <a:srgbClr val="038C8C"/>
              </a:solidFill>
              <a:latin typeface="Cooper Hewit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68516" y="190499"/>
            <a:ext cx="3667084" cy="3396747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214238" y="3834897"/>
            <a:ext cx="4368784" cy="51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38C8C"/>
                </a:solidFill>
                <a:latin typeface="Cooper Hewitt Bold"/>
              </a:rPr>
              <a:t>Método qualitativo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25956" y="3834897"/>
            <a:ext cx="4368784" cy="51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38C8C"/>
                </a:solidFill>
                <a:latin typeface="Cooper Hewitt Bold"/>
              </a:rPr>
              <a:t>Método quantitativo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67141" y="3834897"/>
            <a:ext cx="4368784" cy="51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038C8C"/>
                </a:solidFill>
                <a:latin typeface="Cooper Hewitt Bold"/>
              </a:rPr>
              <a:t>Amostra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7563" y="2529027"/>
            <a:ext cx="5107557" cy="77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E18752"/>
                </a:solidFill>
                <a:latin typeface="Cooper Hewitt Bold"/>
              </a:rPr>
              <a:t>METODOLOGIA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190500"/>
            <a:ext cx="1714500" cy="1595360"/>
          </a:xfrm>
          <a:custGeom>
            <a:avLst/>
            <a:gdLst/>
            <a:ahLst/>
            <a:cxnLst/>
            <a:rect l="l" t="t" r="r" b="b"/>
            <a:pathLst>
              <a:path w="2255578" h="2313413">
                <a:moveTo>
                  <a:pt x="0" y="0"/>
                </a:moveTo>
                <a:lnTo>
                  <a:pt x="2255578" y="0"/>
                </a:lnTo>
                <a:lnTo>
                  <a:pt x="2255578" y="2313413"/>
                </a:lnTo>
                <a:lnTo>
                  <a:pt x="0" y="2313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214238" y="4594156"/>
            <a:ext cx="4372946" cy="49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038C8C"/>
                </a:solidFill>
                <a:latin typeface="Cooper Hewitt"/>
              </a:rPr>
              <a:t>........................................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21794" y="4594156"/>
            <a:ext cx="4372946" cy="49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038C8C"/>
                </a:solidFill>
                <a:latin typeface="Cooper Hewitt"/>
              </a:rPr>
              <a:t>...............................................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67141" y="4594156"/>
            <a:ext cx="4372946" cy="49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038C8C"/>
                </a:solidFill>
                <a:latin typeface="Cooper Hewitt"/>
              </a:rPr>
              <a:t>.........................................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770" y="2624701"/>
            <a:ext cx="4548767" cy="26534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878" y="6084344"/>
            <a:ext cx="5353463" cy="1695263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2115885" y="114299"/>
            <a:ext cx="1541715" cy="1526047"/>
          </a:xfrm>
          <a:custGeom>
            <a:avLst/>
            <a:gdLst/>
            <a:ahLst/>
            <a:cxnLst/>
            <a:rect l="l" t="t" r="r" b="b"/>
            <a:pathLst>
              <a:path w="2058704" h="2058704">
                <a:moveTo>
                  <a:pt x="0" y="0"/>
                </a:moveTo>
                <a:lnTo>
                  <a:pt x="2058704" y="0"/>
                </a:lnTo>
                <a:lnTo>
                  <a:pt x="2058704" y="2058704"/>
                </a:lnTo>
                <a:lnTo>
                  <a:pt x="0" y="2058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rot="8488567">
            <a:off x="15224269" y="6328568"/>
            <a:ext cx="6443269" cy="5859463"/>
          </a:xfrm>
          <a:custGeom>
            <a:avLst/>
            <a:gdLst/>
            <a:ahLst/>
            <a:cxnLst/>
            <a:rect l="l" t="t" r="r" b="b"/>
            <a:pathLst>
              <a:path w="6443269" h="5859463">
                <a:moveTo>
                  <a:pt x="0" y="0"/>
                </a:moveTo>
                <a:lnTo>
                  <a:pt x="6443269" y="0"/>
                </a:lnTo>
                <a:lnTo>
                  <a:pt x="6443269" y="5859464"/>
                </a:lnTo>
                <a:lnTo>
                  <a:pt x="0" y="5859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2115885" y="2237683"/>
            <a:ext cx="8601917" cy="77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E18752"/>
                </a:solidFill>
                <a:latin typeface="Cooper Hewitt Bold"/>
              </a:rPr>
              <a:t>RESULTADOS E DISCUSSÕES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12148" y="4822884"/>
            <a:ext cx="2036010" cy="77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E18752"/>
                </a:solidFill>
                <a:latin typeface="Cooper Hewitt Bold"/>
              </a:rPr>
              <a:t>65%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12148" y="7838310"/>
            <a:ext cx="2036010" cy="77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E18752"/>
                </a:solidFill>
                <a:latin typeface="Cooper Hewitt Bold"/>
              </a:rPr>
              <a:t>76%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15885" y="3974273"/>
            <a:ext cx="5475540" cy="115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38C8C"/>
                </a:solidFill>
                <a:latin typeface="Cooper Hewitt"/>
              </a:rPr>
              <a:t>Apresentação dos resultados alcançados.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8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74951" y="2240461"/>
            <a:ext cx="3830622" cy="77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FFFFFF"/>
                </a:solidFill>
                <a:latin typeface="Cooper Hewitt Bold"/>
              </a:rPr>
              <a:t>CONCLUSÃO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02142" y="4991100"/>
            <a:ext cx="12976239" cy="61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Cooper Hewitt"/>
              </a:rPr>
              <a:t>Conclusão da pesquisa. </a:t>
            </a:r>
          </a:p>
        </p:txBody>
      </p:sp>
      <p:sp>
        <p:nvSpPr>
          <p:cNvPr id="4" name="Freeform 4"/>
          <p:cNvSpPr/>
          <p:nvPr/>
        </p:nvSpPr>
        <p:spPr>
          <a:xfrm>
            <a:off x="-1880592" y="-761529"/>
            <a:ext cx="5478015" cy="5478015"/>
          </a:xfrm>
          <a:custGeom>
            <a:avLst/>
            <a:gdLst/>
            <a:ahLst/>
            <a:cxnLst/>
            <a:rect l="l" t="t" r="r" b="b"/>
            <a:pathLst>
              <a:path w="5478015" h="5478015">
                <a:moveTo>
                  <a:pt x="0" y="0"/>
                </a:moveTo>
                <a:lnTo>
                  <a:pt x="5478015" y="0"/>
                </a:lnTo>
                <a:lnTo>
                  <a:pt x="5478015" y="5478015"/>
                </a:lnTo>
                <a:lnTo>
                  <a:pt x="0" y="547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190</Words>
  <Application>Microsoft Office PowerPoint</Application>
  <PresentationFormat>Personalizar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Aptos</vt:lpstr>
      <vt:lpstr>Cooper Hewitt Bold</vt:lpstr>
      <vt:lpstr>Arial</vt:lpstr>
      <vt:lpstr>Cooper Hewitt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Trabalho de Conclusão de Curso Básica Verde e Marrom</dc:title>
  <cp:lastModifiedBy>Debora da Silva Rocha</cp:lastModifiedBy>
  <cp:revision>9</cp:revision>
  <dcterms:created xsi:type="dcterms:W3CDTF">2006-08-16T00:00:00Z</dcterms:created>
  <dcterms:modified xsi:type="dcterms:W3CDTF">2024-10-14T12:41:24Z</dcterms:modified>
  <dc:identifier>DAF9VVrcAnk</dc:identifier>
</cp:coreProperties>
</file>