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6858000" cy="9144000"/>
  <p:embeddedFontLst>
    <p:embeddedFont>
      <p:font typeface="Codec Pro" panose="020B0604020202020204" charset="0"/>
      <p:regular r:id="rId12"/>
    </p:embeddedFont>
    <p:embeddedFont>
      <p:font typeface="Codec Pro Bold" panose="020B0604020202020204" charset="0"/>
      <p:regular r:id="rId13"/>
    </p:embeddedFont>
    <p:embeddedFont>
      <p:font typeface="Open Sans Bold" panose="020B060402020202020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9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837597" y="7459762"/>
            <a:ext cx="4144494" cy="890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79"/>
              </a:lnSpc>
            </a:pPr>
            <a:r>
              <a:rPr lang="en-US" sz="2599">
                <a:solidFill>
                  <a:srgbClr val="FFFFFF"/>
                </a:solidFill>
                <a:latin typeface="Codec Pro"/>
              </a:rPr>
              <a:t>MANAUS-AM</a:t>
            </a:r>
          </a:p>
          <a:p>
            <a:pPr algn="r">
              <a:lnSpc>
                <a:spcPts val="3379"/>
              </a:lnSpc>
              <a:spcBef>
                <a:spcPct val="0"/>
              </a:spcBef>
            </a:pPr>
            <a:endParaRPr lang="en-US" sz="2599">
              <a:solidFill>
                <a:srgbClr val="FFFFFF"/>
              </a:solidFill>
              <a:latin typeface="Codec Pro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3670055" y="4192870"/>
            <a:ext cx="11464949" cy="1872685"/>
            <a:chOff x="0" y="-38100"/>
            <a:chExt cx="15286598" cy="2496914"/>
          </a:xfrm>
        </p:grpSpPr>
        <p:sp>
          <p:nvSpPr>
            <p:cNvPr id="4" name="TextBox 4"/>
            <p:cNvSpPr txBox="1"/>
            <p:nvPr/>
          </p:nvSpPr>
          <p:spPr>
            <a:xfrm>
              <a:off x="0" y="-38100"/>
              <a:ext cx="15286598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756"/>
                </a:lnSpc>
              </a:pPr>
              <a:r>
                <a:rPr lang="en-US" sz="7051" dirty="0">
                  <a:solidFill>
                    <a:srgbClr val="FFFFFF"/>
                  </a:solidFill>
                  <a:latin typeface="Codec Pro Bold"/>
                </a:rPr>
                <a:t>PROJETO DE DOUTORADO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732797"/>
              <a:ext cx="15286598" cy="7260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0"/>
                </a:lnSpc>
              </a:pPr>
              <a:r>
                <a:rPr lang="en-US" sz="3500">
                  <a:solidFill>
                    <a:srgbClr val="FFFFFF"/>
                  </a:solidFill>
                  <a:latin typeface="Codec Pro"/>
                </a:rPr>
                <a:t>TÍtulo: subtitítulo </a:t>
              </a:r>
            </a:p>
          </p:txBody>
        </p:sp>
      </p:grpSp>
      <p:sp>
        <p:nvSpPr>
          <p:cNvPr id="6" name="AutoShape 6"/>
          <p:cNvSpPr/>
          <p:nvPr/>
        </p:nvSpPr>
        <p:spPr>
          <a:xfrm rot="-10800000">
            <a:off x="14538397" y="8050312"/>
            <a:ext cx="2742895" cy="0"/>
          </a:xfrm>
          <a:prstGeom prst="line">
            <a:avLst/>
          </a:prstGeom>
          <a:ln w="2857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8" name="TextBox 8"/>
          <p:cNvSpPr txBox="1"/>
          <p:nvPr/>
        </p:nvSpPr>
        <p:spPr>
          <a:xfrm>
            <a:off x="1555702" y="6870481"/>
            <a:ext cx="7260182" cy="10202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39"/>
              </a:lnSpc>
            </a:pPr>
            <a:r>
              <a:rPr lang="en-US" sz="3099" dirty="0">
                <a:solidFill>
                  <a:srgbClr val="FFFFFF"/>
                </a:solidFill>
                <a:latin typeface="Codec Pro Bold"/>
              </a:rPr>
              <a:t>Nome complete do </a:t>
            </a:r>
            <a:r>
              <a:rPr lang="en-US" sz="3099" dirty="0" err="1">
                <a:solidFill>
                  <a:srgbClr val="FFFFFF"/>
                </a:solidFill>
                <a:latin typeface="Codec Pro Bold"/>
              </a:rPr>
              <a:t>discente</a:t>
            </a:r>
            <a:r>
              <a:rPr lang="en-US" sz="3099" dirty="0">
                <a:solidFill>
                  <a:srgbClr val="FFFFFF"/>
                </a:solidFill>
                <a:latin typeface="Codec Pro Bold"/>
              </a:rPr>
              <a:t>:</a:t>
            </a:r>
          </a:p>
          <a:p>
            <a:pPr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dec Pro"/>
              </a:rPr>
              <a:t>escreva</a:t>
            </a:r>
            <a:r>
              <a:rPr lang="en-US" sz="2799" dirty="0">
                <a:solidFill>
                  <a:srgbClr val="FFFFFF"/>
                </a:solidFill>
                <a:latin typeface="Codec Pro"/>
              </a:rPr>
              <a:t> o </a:t>
            </a:r>
            <a:r>
              <a:rPr lang="en-US" sz="2799" dirty="0" err="1">
                <a:solidFill>
                  <a:srgbClr val="FFFFFF"/>
                </a:solidFill>
                <a:latin typeface="Codec Pro"/>
              </a:rPr>
              <a:t>nome</a:t>
            </a:r>
            <a:r>
              <a:rPr lang="en-US" sz="2799" dirty="0">
                <a:solidFill>
                  <a:srgbClr val="FFFFFF"/>
                </a:solidFill>
                <a:latin typeface="Codec Pro"/>
              </a:rPr>
              <a:t> do </a:t>
            </a:r>
            <a:r>
              <a:rPr lang="en-US" sz="2799" dirty="0" err="1">
                <a:solidFill>
                  <a:srgbClr val="FFFFFF"/>
                </a:solidFill>
                <a:latin typeface="Codec Pro"/>
              </a:rPr>
              <a:t>apresentador</a:t>
            </a:r>
            <a:r>
              <a:rPr lang="en-US" sz="2799" dirty="0">
                <a:solidFill>
                  <a:srgbClr val="FFFFFF"/>
                </a:solidFill>
                <a:latin typeface="Codec Pro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dec Pro"/>
              </a:rPr>
              <a:t>aqui</a:t>
            </a:r>
            <a:endParaRPr lang="en-US" sz="2799" dirty="0">
              <a:solidFill>
                <a:srgbClr val="FFFFFF"/>
              </a:solidFill>
              <a:latin typeface="Codec Pro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4538397" y="8439150"/>
            <a:ext cx="3026140" cy="785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FFFFFF"/>
                </a:solidFill>
                <a:latin typeface="Codec Pro Bold"/>
              </a:rPr>
              <a:t>Data:</a:t>
            </a:r>
          </a:p>
          <a:p>
            <a:pPr>
              <a:lnSpc>
                <a:spcPts val="2940"/>
              </a:lnSpc>
            </a:pPr>
            <a:r>
              <a:rPr lang="en-US" sz="2100" dirty="0">
                <a:solidFill>
                  <a:srgbClr val="FFFFFF"/>
                </a:solidFill>
                <a:latin typeface="Codec Pro"/>
              </a:rPr>
              <a:t>             </a:t>
            </a:r>
            <a:r>
              <a:rPr lang="en-US" sz="2100" dirty="0" err="1">
                <a:solidFill>
                  <a:srgbClr val="FFFFFF"/>
                </a:solidFill>
                <a:latin typeface="Codec Pro"/>
              </a:rPr>
              <a:t>dia</a:t>
            </a:r>
            <a:r>
              <a:rPr lang="en-US" sz="2100" dirty="0">
                <a:solidFill>
                  <a:srgbClr val="FFFFFF"/>
                </a:solidFill>
                <a:latin typeface="Codec Pro"/>
              </a:rPr>
              <a:t>   / </a:t>
            </a:r>
            <a:r>
              <a:rPr lang="en-US" sz="2100" dirty="0" err="1">
                <a:solidFill>
                  <a:srgbClr val="FFFFFF"/>
                </a:solidFill>
                <a:latin typeface="Codec Pro"/>
              </a:rPr>
              <a:t>mês</a:t>
            </a:r>
            <a:r>
              <a:rPr lang="en-US" sz="2100" dirty="0">
                <a:solidFill>
                  <a:srgbClr val="FFFFFF"/>
                </a:solidFill>
                <a:latin typeface="Codec Pro"/>
              </a:rPr>
              <a:t>  / </a:t>
            </a:r>
            <a:r>
              <a:rPr lang="en-US" sz="2100" dirty="0" err="1">
                <a:solidFill>
                  <a:srgbClr val="FFFFFF"/>
                </a:solidFill>
                <a:latin typeface="Codec Pro"/>
              </a:rPr>
              <a:t>ano</a:t>
            </a:r>
            <a:endParaRPr lang="en-US" sz="2100" dirty="0">
              <a:solidFill>
                <a:srgbClr val="FFFFFF"/>
              </a:solidFill>
              <a:latin typeface="Codec Pro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28700" y="2033725"/>
            <a:ext cx="16324362" cy="19134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FFFFFF"/>
                </a:solidFill>
                <a:latin typeface="Open Sans Bold"/>
              </a:rPr>
              <a:t>ASSOCIAÇÃO ENTRE INSTITUTO LEÔNIDAS &amp; MARIA DEANE (ILMD/FIOCRUZ), UNIVERSIDADE FEDERAL DO AMAZONAS (UFAM) E UNIVERSIDADE DO ESTADO DO AMAZONAS (UEA)</a:t>
            </a:r>
          </a:p>
          <a:p>
            <a:pPr algn="ctr">
              <a:lnSpc>
                <a:spcPts val="3780"/>
              </a:lnSpc>
            </a:pPr>
            <a:r>
              <a:rPr lang="en-US" sz="2400" dirty="0">
                <a:solidFill>
                  <a:srgbClr val="FFFFFF"/>
                </a:solidFill>
                <a:latin typeface="Open Sans Bold"/>
              </a:rPr>
              <a:t>CURSO DE DOUTORADO EM SAÚDE PÚBLICA NA AMAZÔNIA</a:t>
            </a:r>
          </a:p>
          <a:p>
            <a:pPr algn="ctr">
              <a:lnSpc>
                <a:spcPts val="3780"/>
              </a:lnSpc>
            </a:pPr>
            <a:endParaRPr lang="en-US" sz="2600" dirty="0">
              <a:solidFill>
                <a:srgbClr val="FFFFFF"/>
              </a:solidFill>
              <a:latin typeface="Open Sans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555702" y="8379241"/>
            <a:ext cx="7846827" cy="10763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199"/>
              </a:lnSpc>
            </a:pPr>
            <a:r>
              <a:rPr lang="en-US" sz="2999">
                <a:solidFill>
                  <a:srgbClr val="FFFFFF"/>
                </a:solidFill>
                <a:latin typeface="Codec Pro Bold"/>
              </a:rPr>
              <a:t>Orientador:</a:t>
            </a:r>
          </a:p>
          <a:p>
            <a:pPr algn="just">
              <a:lnSpc>
                <a:spcPts val="4199"/>
              </a:lnSpc>
            </a:pPr>
            <a:r>
              <a:rPr lang="en-US" sz="2999">
                <a:solidFill>
                  <a:srgbClr val="FFFFFF"/>
                </a:solidFill>
                <a:latin typeface="Codec Pro"/>
              </a:rPr>
              <a:t>Nome completo e titulação do orientador</a:t>
            </a:r>
          </a:p>
        </p:txBody>
      </p:sp>
      <p:pic>
        <p:nvPicPr>
          <p:cNvPr id="12" name="Picture 11" descr="UEA - Universidade do estado do amazonas - Ecam">
            <a:extLst>
              <a:ext uri="{FF2B5EF4-FFF2-40B4-BE49-F238E27FC236}">
                <a16:creationId xmlns:a16="http://schemas.microsoft.com/office/drawing/2014/main" id="{316F74E2-9329-C269-94EF-CB31A5993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7408" y="139045"/>
            <a:ext cx="2036862" cy="159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7" descr="A Marca – ILMD">
            <a:extLst>
              <a:ext uri="{FF2B5EF4-FFF2-40B4-BE49-F238E27FC236}">
                <a16:creationId xmlns:a16="http://schemas.microsoft.com/office/drawing/2014/main" id="{CC9CEEF8-F200-1A71-CC9C-350EE4AF3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457"/>
            <a:ext cx="7324184" cy="166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Bolsas de Estudo Universidade Federal do Amazonas (UFAM) - Educa Mais Brasil">
            <a:extLst>
              <a:ext uri="{FF2B5EF4-FFF2-40B4-BE49-F238E27FC236}">
                <a16:creationId xmlns:a16="http://schemas.microsoft.com/office/drawing/2014/main" id="{1F79DBC3-A1F1-DAC2-ED0A-1572339D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02" y="96165"/>
            <a:ext cx="2284098" cy="179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9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79342" y="885825"/>
            <a:ext cx="7701284" cy="12395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800"/>
              </a:lnSpc>
            </a:pPr>
            <a:r>
              <a:rPr lang="en-US" sz="6000" dirty="0">
                <a:solidFill>
                  <a:srgbClr val="FFFFFF"/>
                </a:solidFill>
                <a:latin typeface="Codec Pro Bold"/>
              </a:rPr>
              <a:t>REFERÊNCIAS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993805" y="3393005"/>
            <a:ext cx="12987739" cy="4311581"/>
            <a:chOff x="0" y="-114300"/>
            <a:chExt cx="17316986" cy="5748776"/>
          </a:xfrm>
        </p:grpSpPr>
        <p:sp>
          <p:nvSpPr>
            <p:cNvPr id="4" name="TextBox 4"/>
            <p:cNvSpPr txBox="1"/>
            <p:nvPr/>
          </p:nvSpPr>
          <p:spPr>
            <a:xfrm>
              <a:off x="0" y="-114300"/>
              <a:ext cx="17316986" cy="629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99"/>
                </a:lnSpc>
              </a:pP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Liste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uma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referência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aqui</a:t>
              </a:r>
              <a:endParaRPr lang="en-US" sz="2599" dirty="0">
                <a:solidFill>
                  <a:srgbClr val="FFFFFF"/>
                </a:solidFill>
                <a:latin typeface="Codec Pro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131000"/>
              <a:ext cx="17316986" cy="629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99"/>
                </a:lnSpc>
              </a:pP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Liste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uma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referência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aqui</a:t>
              </a:r>
              <a:endParaRPr lang="en-US" sz="2599" dirty="0">
                <a:solidFill>
                  <a:srgbClr val="FFFFFF"/>
                </a:solidFill>
                <a:latin typeface="Codec Pro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3693202"/>
              <a:ext cx="17316986" cy="629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99"/>
                </a:lnSpc>
              </a:pP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Liste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uma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referência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aqui</a:t>
              </a:r>
              <a:endParaRPr lang="en-US" sz="2599" dirty="0">
                <a:solidFill>
                  <a:srgbClr val="FFFFFF"/>
                </a:solidFill>
                <a:latin typeface="Codec Pro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2412392"/>
              <a:ext cx="17316986" cy="629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99"/>
                </a:lnSpc>
              </a:pP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Liste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uma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referência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aqui</a:t>
              </a:r>
              <a:endParaRPr lang="en-US" sz="2599" dirty="0">
                <a:solidFill>
                  <a:srgbClr val="FFFFFF"/>
                </a:solidFill>
                <a:latin typeface="Codec Pro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5004556"/>
              <a:ext cx="17316986" cy="629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99"/>
                </a:lnSpc>
              </a:pP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Liste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uma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referência</a:t>
              </a:r>
              <a:r>
                <a:rPr lang="en-US" sz="2599" dirty="0">
                  <a:solidFill>
                    <a:srgbClr val="FFFFFF"/>
                  </a:solidFill>
                  <a:latin typeface="Codec Pro"/>
                </a:rPr>
                <a:t> </a:t>
              </a:r>
              <a:r>
                <a:rPr lang="en-US" sz="2599" dirty="0" err="1">
                  <a:solidFill>
                    <a:srgbClr val="FFFFFF"/>
                  </a:solidFill>
                  <a:latin typeface="Codec Pro"/>
                </a:rPr>
                <a:t>aqui</a:t>
              </a:r>
              <a:endParaRPr lang="en-US" sz="2599" dirty="0">
                <a:solidFill>
                  <a:srgbClr val="FFFFFF"/>
                </a:solidFill>
                <a:latin typeface="Codec Pro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7918669"/>
            <a:ext cx="18288000" cy="2368331"/>
          </a:xfrm>
          <a:prstGeom prst="rect">
            <a:avLst/>
          </a:prstGeom>
          <a:solidFill>
            <a:srgbClr val="7C987C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4557682" y="658424"/>
            <a:ext cx="8174051" cy="1209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640"/>
              </a:lnSpc>
            </a:pPr>
            <a:r>
              <a:rPr lang="en-US" sz="7200">
                <a:solidFill>
                  <a:srgbClr val="000000"/>
                </a:solidFill>
                <a:latin typeface="Codec Pro Bold"/>
              </a:rPr>
              <a:t>INTRODUÇÃO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912593" y="2391404"/>
            <a:ext cx="11674334" cy="24460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644" lvl="1" indent="-377822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Codec Pro"/>
              </a:rPr>
              <a:t>Justifica e importância do tema;</a:t>
            </a:r>
          </a:p>
          <a:p>
            <a:pPr marL="734055" lvl="1" indent="-367027" algn="just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Codec Pro"/>
              </a:rPr>
              <a:t>Foco do projeto de qualificação de pesquisa;</a:t>
            </a:r>
          </a:p>
          <a:p>
            <a:pPr marL="734055" lvl="1" indent="-367027" algn="just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Codec Pro"/>
              </a:rPr>
              <a:t>Problematização da pesquisa ou temática;</a:t>
            </a:r>
          </a:p>
          <a:p>
            <a:pPr marL="734055" lvl="1" indent="-367027" algn="just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Codec Pro"/>
              </a:rPr>
              <a:t>Questão norteadora da pesquisa.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22746" y="0"/>
            <a:ext cx="8551397" cy="10287000"/>
          </a:xfrm>
          <a:prstGeom prst="rect">
            <a:avLst/>
          </a:prstGeom>
          <a:solidFill>
            <a:srgbClr val="365236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2251882" y="4062792"/>
            <a:ext cx="6758191" cy="876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240"/>
              </a:lnSpc>
            </a:pPr>
            <a:r>
              <a:rPr lang="en-US" sz="5200" dirty="0">
                <a:solidFill>
                  <a:srgbClr val="FFFFFF"/>
                </a:solidFill>
                <a:latin typeface="Codec Pro Bold"/>
              </a:rPr>
              <a:t>OBJETIVOS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9491495" y="5732961"/>
            <a:ext cx="6301974" cy="1784209"/>
            <a:chOff x="0" y="0"/>
            <a:chExt cx="8402631" cy="2378945"/>
          </a:xfrm>
        </p:grpSpPr>
        <p:sp>
          <p:nvSpPr>
            <p:cNvPr id="5" name="TextBox 5"/>
            <p:cNvSpPr txBox="1"/>
            <p:nvPr/>
          </p:nvSpPr>
          <p:spPr>
            <a:xfrm>
              <a:off x="0" y="-47625"/>
              <a:ext cx="8402631" cy="6064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360"/>
                </a:lnSpc>
                <a:spcBef>
                  <a:spcPct val="0"/>
                </a:spcBef>
              </a:pPr>
              <a:r>
                <a:rPr lang="en-US" sz="2800">
                  <a:solidFill>
                    <a:srgbClr val="000000"/>
                  </a:solidFill>
                  <a:latin typeface="Codec Pro Bold"/>
                </a:rPr>
                <a:t>Objetivos específicos 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761686"/>
              <a:ext cx="8402631" cy="1617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6569" lvl="1" indent="-248284">
                <a:lnSpc>
                  <a:spcPts val="3219"/>
                </a:lnSpc>
                <a:buFont typeface="Arial"/>
                <a:buChar char="•"/>
              </a:pP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Escreva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objetivos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específicos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. </a:t>
              </a:r>
            </a:p>
            <a:p>
              <a:pPr marL="496569" lvl="1" indent="-248284">
                <a:lnSpc>
                  <a:spcPts val="3219"/>
                </a:lnSpc>
                <a:buFont typeface="Arial"/>
                <a:buChar char="•"/>
              </a:pP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Escreva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objetivos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específicos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. </a:t>
              </a:r>
            </a:p>
            <a:p>
              <a:pPr marL="496569" lvl="1" indent="-248284">
                <a:lnSpc>
                  <a:spcPts val="3219"/>
                </a:lnSpc>
                <a:buFont typeface="Arial"/>
                <a:buChar char="•"/>
              </a:pP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Escreva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objetivos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específicos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. 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9491495" y="992981"/>
            <a:ext cx="6301974" cy="1363600"/>
            <a:chOff x="0" y="-47625"/>
            <a:chExt cx="8402631" cy="1818134"/>
          </a:xfrm>
        </p:grpSpPr>
        <p:sp>
          <p:nvSpPr>
            <p:cNvPr id="8" name="TextBox 8"/>
            <p:cNvSpPr txBox="1"/>
            <p:nvPr/>
          </p:nvSpPr>
          <p:spPr>
            <a:xfrm>
              <a:off x="0" y="-47625"/>
              <a:ext cx="8402631" cy="5609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360"/>
                </a:lnSpc>
                <a:spcBef>
                  <a:spcPct val="0"/>
                </a:spcBef>
              </a:pPr>
              <a:r>
                <a:rPr lang="en-US" sz="2800" dirty="0" err="1">
                  <a:solidFill>
                    <a:srgbClr val="000000"/>
                  </a:solidFill>
                  <a:latin typeface="Codec Pro Bold"/>
                </a:rPr>
                <a:t>Objetivo</a:t>
              </a:r>
              <a:r>
                <a:rPr lang="en-US" sz="28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800" dirty="0" err="1">
                  <a:solidFill>
                    <a:srgbClr val="000000"/>
                  </a:solidFill>
                  <a:latin typeface="Codec Pro Bold"/>
                </a:rPr>
                <a:t>geral</a:t>
              </a:r>
              <a:endParaRPr lang="en-US" sz="2800" dirty="0">
                <a:solidFill>
                  <a:srgbClr val="000000"/>
                </a:solidFill>
                <a:latin typeface="Codec Pro Bold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761686"/>
              <a:ext cx="8402631" cy="10088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6569" lvl="1" indent="-248284">
                <a:lnSpc>
                  <a:spcPts val="3219"/>
                </a:lnSpc>
                <a:buFont typeface="Arial"/>
                <a:buChar char="•"/>
              </a:pP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Escreva</a:t>
              </a:r>
              <a:r>
                <a:rPr lang="en-US" sz="2299" dirty="0">
                  <a:solidFill>
                    <a:srgbClr val="000000"/>
                  </a:solidFill>
                  <a:latin typeface="Codec Pro"/>
                </a:rPr>
                <a:t> o </a:t>
              </a:r>
              <a:r>
                <a:rPr lang="en-US" sz="2299" dirty="0" err="1">
                  <a:solidFill>
                    <a:srgbClr val="000000"/>
                  </a:solidFill>
                  <a:latin typeface="Codec Pro"/>
                </a:rPr>
                <a:t>objetivo</a:t>
              </a:r>
              <a:endParaRPr lang="en-US" sz="2299" dirty="0">
                <a:solidFill>
                  <a:srgbClr val="000000"/>
                </a:solidFill>
                <a:latin typeface="Codec Pro"/>
              </a:endParaRPr>
            </a:p>
            <a:p>
              <a:pPr>
                <a:lnSpc>
                  <a:spcPts val="2800"/>
                </a:lnSpc>
              </a:pPr>
              <a:endParaRPr lang="en-US" sz="2299" dirty="0">
                <a:solidFill>
                  <a:srgbClr val="000000"/>
                </a:solidFill>
                <a:latin typeface="Codec Pro"/>
              </a:endParaRPr>
            </a:p>
          </p:txBody>
        </p:sp>
      </p:grpSp>
      <p:sp>
        <p:nvSpPr>
          <p:cNvPr id="10" name="AutoShape 10"/>
          <p:cNvSpPr/>
          <p:nvPr/>
        </p:nvSpPr>
        <p:spPr>
          <a:xfrm rot="5044">
            <a:off x="8551392" y="5099092"/>
            <a:ext cx="9736614" cy="0"/>
          </a:xfrm>
          <a:prstGeom prst="line">
            <a:avLst/>
          </a:prstGeom>
          <a:ln w="28575" cap="flat">
            <a:solidFill>
              <a:srgbClr val="3652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6791748" y="0"/>
            <a:ext cx="1496252" cy="10287000"/>
          </a:xfrm>
          <a:prstGeom prst="rect">
            <a:avLst/>
          </a:prstGeom>
          <a:solidFill>
            <a:srgbClr val="7C987C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3859897" y="1172531"/>
            <a:ext cx="10123308" cy="876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5200">
                <a:solidFill>
                  <a:srgbClr val="000000"/>
                </a:solidFill>
                <a:latin typeface="Codec Pro Bold"/>
              </a:rPr>
              <a:t>REVISÃO DE LITERATURA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229958" y="2945158"/>
            <a:ext cx="13889607" cy="5495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00"/>
              </a:lnSpc>
            </a:pPr>
            <a:r>
              <a:rPr lang="en-US" sz="3000">
                <a:solidFill>
                  <a:srgbClr val="000000"/>
                </a:solidFill>
                <a:latin typeface="Codec Pro"/>
              </a:rPr>
              <a:t>•Citar as teorias e conceitos mais importantes que embasaram o trabalho e seus respectivos autores(Partir dos clássicos para os mais atuais);</a:t>
            </a:r>
          </a:p>
          <a:p>
            <a:pPr>
              <a:lnSpc>
                <a:spcPts val="3900"/>
              </a:lnSpc>
            </a:pPr>
            <a:endParaRPr lang="en-US" sz="3000">
              <a:solidFill>
                <a:srgbClr val="000000"/>
              </a:solidFill>
              <a:latin typeface="Codec Pro"/>
            </a:endParaRPr>
          </a:p>
          <a:p>
            <a:pPr>
              <a:lnSpc>
                <a:spcPts val="3900"/>
              </a:lnSpc>
            </a:pPr>
            <a:r>
              <a:rPr lang="en-US" sz="3000">
                <a:solidFill>
                  <a:srgbClr val="000000"/>
                </a:solidFill>
                <a:latin typeface="Codec Pro"/>
              </a:rPr>
              <a:t>•Deve ser feito de forma bem resumida e clara;</a:t>
            </a:r>
          </a:p>
          <a:p>
            <a:pPr>
              <a:lnSpc>
                <a:spcPts val="3900"/>
              </a:lnSpc>
            </a:pPr>
            <a:endParaRPr lang="en-US" sz="3000">
              <a:solidFill>
                <a:srgbClr val="000000"/>
              </a:solidFill>
              <a:latin typeface="Codec Pro"/>
            </a:endParaRPr>
          </a:p>
          <a:p>
            <a:pPr>
              <a:lnSpc>
                <a:spcPts val="3900"/>
              </a:lnSpc>
            </a:pPr>
            <a:r>
              <a:rPr lang="en-US" sz="3000">
                <a:solidFill>
                  <a:srgbClr val="000000"/>
                </a:solidFill>
                <a:latin typeface="Codec Pro"/>
              </a:rPr>
              <a:t>•Lembrar que a banca (teoricamente) já leu seu trabalho de qualificação, Não precisa detalhar;</a:t>
            </a:r>
          </a:p>
          <a:p>
            <a:pPr>
              <a:lnSpc>
                <a:spcPts val="3900"/>
              </a:lnSpc>
            </a:pPr>
            <a:endParaRPr lang="en-US" sz="3000">
              <a:solidFill>
                <a:srgbClr val="000000"/>
              </a:solidFill>
              <a:latin typeface="Codec Pro"/>
            </a:endParaRPr>
          </a:p>
          <a:p>
            <a:pPr>
              <a:lnSpc>
                <a:spcPts val="3900"/>
              </a:lnSpc>
            </a:pPr>
            <a:r>
              <a:rPr lang="en-US" sz="3000">
                <a:solidFill>
                  <a:srgbClr val="000000"/>
                </a:solidFill>
                <a:latin typeface="Codec Pro"/>
              </a:rPr>
              <a:t>•Os slides servem como roteiro para apresentação, destaque os conceitos mais importantes.</a:t>
            </a:r>
          </a:p>
          <a:p>
            <a:pPr>
              <a:lnSpc>
                <a:spcPts val="3900"/>
              </a:lnSpc>
            </a:pPr>
            <a:endParaRPr lang="en-US" sz="3000">
              <a:solidFill>
                <a:srgbClr val="000000"/>
              </a:solidFill>
              <a:latin typeface="Codec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73092"/>
            <a:ext cx="18288000" cy="2550232"/>
          </a:xfrm>
          <a:prstGeom prst="rect">
            <a:avLst/>
          </a:prstGeom>
          <a:solidFill>
            <a:srgbClr val="7C987C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4193630" y="923925"/>
            <a:ext cx="9900739" cy="1209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760"/>
              </a:lnSpc>
              <a:spcBef>
                <a:spcPct val="0"/>
              </a:spcBef>
            </a:pPr>
            <a:r>
              <a:rPr lang="en-US" sz="7300">
                <a:solidFill>
                  <a:srgbClr val="FFFFFF"/>
                </a:solidFill>
                <a:latin typeface="Codec Pro Bold"/>
              </a:rPr>
              <a:t>METODOLOGIA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3620050"/>
            <a:ext cx="16230600" cy="50907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80"/>
              </a:lnSpc>
            </a:pPr>
            <a:endParaRPr/>
          </a:p>
          <a:p>
            <a:pPr marL="690881" lvl="1" indent="-345440" algn="ctr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Este tópico também pode ser chamado de “Procedimentos metodológicos”, os quais devem ser descritos em detalhes...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Codec Pro"/>
            </a:endParaRP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O quê?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Como?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Onde?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Quando?</a:t>
            </a:r>
          </a:p>
          <a:p>
            <a:pPr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Codec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73092"/>
            <a:ext cx="18288000" cy="2550232"/>
          </a:xfrm>
          <a:prstGeom prst="rect">
            <a:avLst/>
          </a:prstGeom>
          <a:solidFill>
            <a:srgbClr val="7C987C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4193630" y="923925"/>
            <a:ext cx="9900739" cy="1209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760"/>
              </a:lnSpc>
              <a:spcBef>
                <a:spcPct val="0"/>
              </a:spcBef>
            </a:pPr>
            <a:r>
              <a:rPr lang="en-US" sz="7300">
                <a:solidFill>
                  <a:srgbClr val="FFFFFF"/>
                </a:solidFill>
                <a:latin typeface="Codec Pro Bold"/>
              </a:rPr>
              <a:t>METODOLOGIA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2615887"/>
            <a:ext cx="16230600" cy="7338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Fazer a classificação do trabalho, de acordo com metodologia científica. 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 É ou será um trabalho teórico?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 Terá pesquisa de campo? 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Como vai levantar as informações? 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Como vai trabalhar estas informações?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 Como vai atingir os objetivos pretendidos? 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 Qual o universo de pesquisa? </a:t>
            </a: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"/>
              </a:rPr>
              <a:t>Qual a significância estatística da amostra? (se for o caso).</a:t>
            </a:r>
          </a:p>
          <a:p>
            <a:pPr algn="just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Codec Pro"/>
            </a:endParaRPr>
          </a:p>
          <a:p>
            <a:pPr algn="just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Codec Pro Italics"/>
              </a:rPr>
              <a:t>Obs: No caso da qualificação, se os dados já tiverem coletados, usar os verbos no passado. 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Codec Pro Italics"/>
            </a:endParaRPr>
          </a:p>
          <a:p>
            <a:pPr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Codec Pro Itali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9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95800" y="495300"/>
            <a:ext cx="11226966" cy="12395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800"/>
              </a:lnSpc>
            </a:pPr>
            <a:r>
              <a:rPr lang="en-US" sz="6000" dirty="0">
                <a:solidFill>
                  <a:srgbClr val="FFFFFF"/>
                </a:solidFill>
                <a:latin typeface="Codec Pro Bold"/>
              </a:rPr>
              <a:t>CRONOGRAMA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DAD6566-4CFB-F827-1E1D-EBC8DCCAD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190070"/>
              </p:ext>
            </p:extLst>
          </p:nvPr>
        </p:nvGraphicFramePr>
        <p:xfrm>
          <a:off x="2057400" y="1943100"/>
          <a:ext cx="14782800" cy="792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65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65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51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51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65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65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51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510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91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2024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Fases da Pesquisa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JAN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FEV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MAR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ABR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MAI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JUN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JUL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AGO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SET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OUT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NOV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DEZ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64">
                <a:tc row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Construção do Projeto de Pesquisa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Revisão da literatura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X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 Escolha do Tema da pesquisa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Formulação de Problema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Delimitação da Pesquisa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Elaboração dos Objetivos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0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Levantamento de Dados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0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Seleção de Métodos e Técnicas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6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Revisão do projeto de pesquisa e elaboração para qualificação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01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6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Qualificação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Apresentação do projeto de pesquisa para qualificação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1080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Execução da Pesquisa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Revisão da literatura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9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Levantamento dos Dados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38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949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Tratamento dos dados (Seleção, Codificação e Tabulação)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39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Análise dos Dados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X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X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5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65944" y="1105840"/>
            <a:ext cx="12369102" cy="1047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60"/>
              </a:lnSpc>
            </a:pPr>
            <a:r>
              <a:rPr lang="en-US" sz="6300" dirty="0">
                <a:solidFill>
                  <a:srgbClr val="FFFFFF"/>
                </a:solidFill>
                <a:latin typeface="Codec Pro Bold"/>
              </a:rPr>
              <a:t>RESULTADOS E DISCUSSÕES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260008" y="2980026"/>
            <a:ext cx="13767983" cy="4809861"/>
            <a:chOff x="0" y="-347"/>
            <a:chExt cx="2802721" cy="97913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802721" cy="978787"/>
            </a:xfrm>
            <a:custGeom>
              <a:avLst/>
              <a:gdLst/>
              <a:ahLst/>
              <a:cxnLst/>
              <a:rect l="l" t="t" r="r" b="b"/>
              <a:pathLst>
                <a:path w="2802721" h="978787">
                  <a:moveTo>
                    <a:pt x="0" y="0"/>
                  </a:moveTo>
                  <a:lnTo>
                    <a:pt x="2802721" y="0"/>
                  </a:lnTo>
                  <a:lnTo>
                    <a:pt x="2802721" y="978787"/>
                  </a:lnTo>
                  <a:lnTo>
                    <a:pt x="0" y="978787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253481" y="-347"/>
              <a:ext cx="2456169" cy="879475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algn="ctr">
                <a:lnSpc>
                  <a:spcPts val="3250"/>
                </a:lnSpc>
              </a:pP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Na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Qualificação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, se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por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acaso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já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existirem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alguns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resultados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(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preliminares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)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devem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ser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apresentados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de forma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bem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resumida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, de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preferência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em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quadros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,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tabelas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ou</a:t>
              </a:r>
              <a:r>
                <a:rPr lang="en-US" sz="2500" dirty="0">
                  <a:solidFill>
                    <a:srgbClr val="000000"/>
                  </a:solidFill>
                  <a:latin typeface="Codec Pro Bold"/>
                </a:rPr>
                <a:t> </a:t>
              </a:r>
              <a:r>
                <a:rPr lang="en-US" sz="2500" dirty="0" err="1">
                  <a:solidFill>
                    <a:srgbClr val="000000"/>
                  </a:solidFill>
                  <a:latin typeface="Codec Pro Bold"/>
                </a:rPr>
                <a:t>gráficos</a:t>
              </a:r>
              <a:endParaRPr lang="en-US" sz="2500" dirty="0">
                <a:solidFill>
                  <a:srgbClr val="000000"/>
                </a:solidFill>
                <a:latin typeface="Codec Pro Bold"/>
              </a:endParaRPr>
            </a:p>
            <a:p>
              <a:pPr algn="ctr">
                <a:lnSpc>
                  <a:spcPts val="2600"/>
                </a:lnSpc>
              </a:pPr>
              <a:endParaRPr lang="en-US" sz="2500" dirty="0">
                <a:solidFill>
                  <a:srgbClr val="000000"/>
                </a:solidFill>
                <a:latin typeface="Codec Pro Bold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0"/>
            <a:ext cx="6738822" cy="10287000"/>
          </a:xfrm>
          <a:prstGeom prst="rect">
            <a:avLst/>
          </a:prstGeom>
          <a:solidFill>
            <a:srgbClr val="7C987C"/>
          </a:solid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839846" y="4371975"/>
            <a:ext cx="5059131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200"/>
              </a:lnSpc>
            </a:pPr>
            <a:r>
              <a:rPr lang="en-US" sz="6000" dirty="0">
                <a:solidFill>
                  <a:srgbClr val="FFFFFF"/>
                </a:solidFill>
                <a:latin typeface="Codec Pro"/>
              </a:rPr>
              <a:t>CONCLUSÃO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7201219" y="2521267"/>
            <a:ext cx="10431876" cy="564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•Ao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finalizar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,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destaque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os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objetivos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definidos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na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introdução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. </a:t>
            </a:r>
          </a:p>
          <a:p>
            <a:pPr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Foram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atingidos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?</a:t>
            </a:r>
          </a:p>
          <a:p>
            <a:pPr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 Se sim,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como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e qual o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resultado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. </a:t>
            </a:r>
          </a:p>
          <a:p>
            <a:pPr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•Se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não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,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por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quê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? </a:t>
            </a:r>
          </a:p>
          <a:p>
            <a:pPr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Discutir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a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hipótese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que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foi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testada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(se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tiver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sido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formulada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uma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hipótese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). </a:t>
            </a:r>
          </a:p>
          <a:p>
            <a:pPr algn="just">
              <a:lnSpc>
                <a:spcPts val="3769"/>
              </a:lnSpc>
            </a:pPr>
            <a:r>
              <a:rPr lang="en-US" sz="2899" dirty="0">
                <a:solidFill>
                  <a:srgbClr val="000000"/>
                </a:solidFill>
                <a:latin typeface="Codec Pro"/>
              </a:rPr>
              <a:t>•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Incluir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no final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uma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análise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pessoal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sobre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as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limitações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do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trabalho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(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tudo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que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você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gostaria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de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ter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feito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e que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não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foi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possível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,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fatores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que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prejudicaram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o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bom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andamento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 do </a:t>
            </a:r>
            <a:r>
              <a:rPr lang="en-US" sz="2899" dirty="0" err="1">
                <a:solidFill>
                  <a:srgbClr val="000000"/>
                </a:solidFill>
                <a:latin typeface="Codec Pro"/>
              </a:rPr>
              <a:t>trabalho</a:t>
            </a:r>
            <a:r>
              <a:rPr lang="en-US" sz="2899" dirty="0">
                <a:solidFill>
                  <a:srgbClr val="000000"/>
                </a:solidFill>
                <a:latin typeface="Codec Pro"/>
              </a:rPr>
              <a:t>). </a:t>
            </a:r>
          </a:p>
          <a:p>
            <a:pPr marL="0" lvl="0" indent="0" algn="l">
              <a:lnSpc>
                <a:spcPts val="2859"/>
              </a:lnSpc>
              <a:spcBef>
                <a:spcPct val="0"/>
              </a:spcBef>
            </a:pPr>
            <a:endParaRPr lang="en-US" sz="2899" dirty="0">
              <a:solidFill>
                <a:srgbClr val="000000"/>
              </a:solidFill>
              <a:latin typeface="Codec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693</Words>
  <Application>Microsoft Office PowerPoint</Application>
  <PresentationFormat>Personalizar</PresentationFormat>
  <Paragraphs>258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Codec Pro</vt:lpstr>
      <vt:lpstr>Codec Pro Bold</vt:lpstr>
      <vt:lpstr>Open Sans Bold</vt:lpstr>
      <vt:lpstr>Calibri</vt:lpstr>
      <vt:lpstr>Arial</vt:lpstr>
      <vt:lpstr>Codec Pro Italics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de Negócios Estudo de Caso e Relatório Empresarial Simples e Minimalista Verde-oliva Branco</dc:title>
  <dc:creator>Debora da Silva Rocha</dc:creator>
  <cp:lastModifiedBy>Debora da Silva Rocha</cp:lastModifiedBy>
  <cp:revision>9</cp:revision>
  <dcterms:created xsi:type="dcterms:W3CDTF">2006-08-16T00:00:00Z</dcterms:created>
  <dcterms:modified xsi:type="dcterms:W3CDTF">2024-04-29T13:58:15Z</dcterms:modified>
  <dc:identifier>DAFtg-VcStI</dc:identifier>
</cp:coreProperties>
</file>