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dec Pro" panose="020B0604020202020204" charset="0"/>
      <p:regular r:id="rId16"/>
    </p:embeddedFont>
    <p:embeddedFont>
      <p:font typeface="Codec Pro Bold" panose="020B0604020202020204" charset="0"/>
      <p:regular r:id="rId17"/>
    </p:embeddedFont>
    <p:embeddedFont>
      <p:font typeface="Open Sans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21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837597" y="7459762"/>
            <a:ext cx="4144494" cy="89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</a:pPr>
            <a:r>
              <a:rPr lang="en-US" sz="2599">
                <a:solidFill>
                  <a:srgbClr val="FFFFFF"/>
                </a:solidFill>
                <a:latin typeface="Codec Pro"/>
              </a:rPr>
              <a:t>MANAUS-AM</a:t>
            </a:r>
          </a:p>
          <a:p>
            <a:pPr algn="r">
              <a:lnSpc>
                <a:spcPts val="3379"/>
              </a:lnSpc>
              <a:spcBef>
                <a:spcPct val="0"/>
              </a:spcBef>
            </a:pPr>
            <a:endParaRPr lang="en-US" sz="2599">
              <a:solidFill>
                <a:srgbClr val="FFFFFF"/>
              </a:solidFill>
              <a:latin typeface="Codec Pro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670055" y="4221445"/>
            <a:ext cx="11464949" cy="1844110"/>
            <a:chOff x="0" y="0"/>
            <a:chExt cx="15286598" cy="2458814"/>
          </a:xfrm>
        </p:grpSpPr>
        <p:sp>
          <p:nvSpPr>
            <p:cNvPr id="4" name="TextBox 4"/>
            <p:cNvSpPr txBox="1"/>
            <p:nvPr/>
          </p:nvSpPr>
          <p:spPr>
            <a:xfrm>
              <a:off x="0" y="-38100"/>
              <a:ext cx="15286598" cy="1465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56"/>
                </a:lnSpc>
              </a:pPr>
              <a:r>
                <a:rPr lang="en-US" sz="7051" dirty="0">
                  <a:solidFill>
                    <a:srgbClr val="FFFFFF"/>
                  </a:solidFill>
                  <a:latin typeface="Codec Pro Bold"/>
                </a:rPr>
                <a:t>PROJETO DE MESTRADO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732797"/>
              <a:ext cx="15286598" cy="726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0"/>
                </a:lnSpc>
              </a:pPr>
              <a:r>
                <a:rPr lang="en-US" sz="3500">
                  <a:solidFill>
                    <a:srgbClr val="FFFFFF"/>
                  </a:solidFill>
                  <a:latin typeface="Codec Pro"/>
                </a:rPr>
                <a:t>TÍtulo: subtitítulo </a:t>
              </a:r>
            </a:p>
          </p:txBody>
        </p:sp>
      </p:grpSp>
      <p:sp>
        <p:nvSpPr>
          <p:cNvPr id="6" name="AutoShape 6"/>
          <p:cNvSpPr/>
          <p:nvPr/>
        </p:nvSpPr>
        <p:spPr>
          <a:xfrm rot="-10800000">
            <a:off x="14538397" y="8050312"/>
            <a:ext cx="274289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3411425" y="398987"/>
            <a:ext cx="11558912" cy="1123239"/>
          </a:xfrm>
          <a:custGeom>
            <a:avLst/>
            <a:gdLst/>
            <a:ahLst/>
            <a:cxnLst/>
            <a:rect l="l" t="t" r="r" b="b"/>
            <a:pathLst>
              <a:path w="11558912" h="1123239">
                <a:moveTo>
                  <a:pt x="0" y="0"/>
                </a:moveTo>
                <a:lnTo>
                  <a:pt x="11558912" y="0"/>
                </a:lnTo>
                <a:lnTo>
                  <a:pt x="11558912" y="1123239"/>
                </a:lnTo>
                <a:lnTo>
                  <a:pt x="0" y="1123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555702" y="6870481"/>
            <a:ext cx="7260182" cy="1068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Codec Pro Bold"/>
              </a:rPr>
              <a:t>Apresentado por: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odec Pro"/>
              </a:rPr>
              <a:t>escreva o nome do apresentador aqui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538397" y="8439150"/>
            <a:ext cx="3026140" cy="78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Codec Pro Bold"/>
              </a:rPr>
              <a:t>Data:</a:t>
            </a:r>
          </a:p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Codec Pro"/>
              </a:rPr>
              <a:t>             </a:t>
            </a:r>
            <a:r>
              <a:rPr lang="en-US" sz="2100" dirty="0" err="1">
                <a:solidFill>
                  <a:srgbClr val="FFFFFF"/>
                </a:solidFill>
                <a:latin typeface="Codec Pro"/>
              </a:rPr>
              <a:t>dia</a:t>
            </a:r>
            <a:r>
              <a:rPr lang="en-US" sz="2100" dirty="0">
                <a:solidFill>
                  <a:srgbClr val="FFFFFF"/>
                </a:solidFill>
                <a:latin typeface="Codec Pro"/>
              </a:rPr>
              <a:t>   / </a:t>
            </a:r>
            <a:r>
              <a:rPr lang="en-US" sz="2100" dirty="0" err="1">
                <a:solidFill>
                  <a:srgbClr val="FFFFFF"/>
                </a:solidFill>
                <a:latin typeface="Codec Pro"/>
              </a:rPr>
              <a:t>mês</a:t>
            </a:r>
            <a:r>
              <a:rPr lang="en-US" sz="2100" dirty="0">
                <a:solidFill>
                  <a:srgbClr val="FFFFFF"/>
                </a:solidFill>
                <a:latin typeface="Codec Pro"/>
              </a:rPr>
              <a:t>  / </a:t>
            </a:r>
            <a:r>
              <a:rPr lang="en-US" sz="2100" dirty="0" err="1">
                <a:solidFill>
                  <a:srgbClr val="FFFFFF"/>
                </a:solidFill>
                <a:latin typeface="Codec Pro"/>
              </a:rPr>
              <a:t>ano</a:t>
            </a:r>
            <a:endParaRPr lang="en-US" sz="2100" dirty="0">
              <a:solidFill>
                <a:srgbClr val="FFFFFF"/>
              </a:solidFill>
              <a:latin typeface="Codec Pr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2033725"/>
            <a:ext cx="16324362" cy="1417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>
                <a:solidFill>
                  <a:srgbClr val="FFFFFF"/>
                </a:solidFill>
                <a:latin typeface="Open Sans Bold"/>
              </a:rPr>
              <a:t>FUNDAÇÃO OSWALDO CRUZ</a:t>
            </a:r>
          </a:p>
          <a:p>
            <a:pPr algn="ctr">
              <a:lnSpc>
                <a:spcPts val="3780"/>
              </a:lnSpc>
            </a:pPr>
            <a:r>
              <a:rPr lang="en-US" sz="2700" dirty="0">
                <a:solidFill>
                  <a:srgbClr val="FFFFFF"/>
                </a:solidFill>
                <a:latin typeface="Open Sans Bold"/>
              </a:rPr>
              <a:t>INSTITUTO LEÔNIDAS E MARIA DEANE</a:t>
            </a:r>
          </a:p>
          <a:p>
            <a:pPr algn="ctr">
              <a:lnSpc>
                <a:spcPts val="3780"/>
              </a:lnSpc>
            </a:pPr>
            <a:r>
              <a:rPr lang="en-US" sz="2600" dirty="0">
                <a:solidFill>
                  <a:srgbClr val="FFFFFF"/>
                </a:solidFill>
                <a:latin typeface="Open Sans Bold"/>
              </a:rPr>
              <a:t>PROGRAMA DE PÓS-GRADUAÇÃO EM………..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55702" y="8379241"/>
            <a:ext cx="7846827" cy="1076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Codec Pro Bold"/>
              </a:rPr>
              <a:t>Orientador:</a:t>
            </a:r>
          </a:p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Codec Pro"/>
              </a:rPr>
              <a:t>Nome completo e titulação do orientador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79342" y="885825"/>
            <a:ext cx="7701284" cy="1239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000" dirty="0">
                <a:solidFill>
                  <a:srgbClr val="FFFFFF"/>
                </a:solidFill>
                <a:latin typeface="Codec Pro Bold"/>
              </a:rPr>
              <a:t>REFERÊNCIAS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993805" y="3393005"/>
            <a:ext cx="12987739" cy="4311581"/>
            <a:chOff x="0" y="-114300"/>
            <a:chExt cx="17316986" cy="5748776"/>
          </a:xfrm>
        </p:grpSpPr>
        <p:sp>
          <p:nvSpPr>
            <p:cNvPr id="4" name="TextBox 4"/>
            <p:cNvSpPr txBox="1"/>
            <p:nvPr/>
          </p:nvSpPr>
          <p:spPr>
            <a:xfrm>
              <a:off x="0" y="-114300"/>
              <a:ext cx="17316986" cy="629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99"/>
                </a:lnSpc>
              </a:pPr>
              <a:r>
                <a:rPr lang="en-US" sz="2599" dirty="0" err="1">
                  <a:solidFill>
                    <a:srgbClr val="FFFFFF"/>
                  </a:solidFill>
                  <a:latin typeface="Codec Pro"/>
                </a:rPr>
                <a:t>Liste</a:t>
              </a:r>
              <a:r>
                <a:rPr lang="en-US" sz="2599" dirty="0">
                  <a:solidFill>
                    <a:srgbClr val="FFFFFF"/>
                  </a:solidFill>
                  <a:latin typeface="Codec Pro"/>
                </a:rPr>
                <a:t> </a:t>
              </a:r>
              <a:r>
                <a:rPr lang="en-US" sz="2599" dirty="0" err="1">
                  <a:solidFill>
                    <a:srgbClr val="FFFFFF"/>
                  </a:solidFill>
                  <a:latin typeface="Codec Pro"/>
                </a:rPr>
                <a:t>uma</a:t>
              </a:r>
              <a:r>
                <a:rPr lang="en-US" sz="2599" dirty="0">
                  <a:solidFill>
                    <a:srgbClr val="FFFFFF"/>
                  </a:solidFill>
                  <a:latin typeface="Codec Pro"/>
                </a:rPr>
                <a:t> </a:t>
              </a:r>
              <a:r>
                <a:rPr lang="en-US" sz="2599" dirty="0" err="1">
                  <a:solidFill>
                    <a:srgbClr val="FFFFFF"/>
                  </a:solidFill>
                  <a:latin typeface="Codec Pro"/>
                </a:rPr>
                <a:t>referência</a:t>
              </a:r>
              <a:r>
                <a:rPr lang="en-US" sz="2599" dirty="0">
                  <a:solidFill>
                    <a:srgbClr val="FFFFFF"/>
                  </a:solidFill>
                  <a:latin typeface="Codec Pro"/>
                </a:rPr>
                <a:t> </a:t>
              </a:r>
              <a:r>
                <a:rPr lang="en-US" sz="2599" dirty="0" err="1">
                  <a:solidFill>
                    <a:srgbClr val="FFFFFF"/>
                  </a:solidFill>
                  <a:latin typeface="Codec Pro"/>
                </a:rPr>
                <a:t>aqui</a:t>
              </a:r>
              <a:endParaRPr lang="en-US" sz="2599" dirty="0">
                <a:solidFill>
                  <a:srgbClr val="FFFFFF"/>
                </a:solidFill>
                <a:latin typeface="Codec Pro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131000"/>
              <a:ext cx="17316986" cy="629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99"/>
                </a:lnSpc>
              </a:pPr>
              <a:r>
                <a:rPr lang="en-US" sz="2599" dirty="0" err="1">
                  <a:solidFill>
                    <a:srgbClr val="FFFFFF"/>
                  </a:solidFill>
                  <a:latin typeface="Codec Pro"/>
                </a:rPr>
                <a:t>Liste</a:t>
              </a:r>
              <a:r>
                <a:rPr lang="en-US" sz="2599" dirty="0">
                  <a:solidFill>
                    <a:srgbClr val="FFFFFF"/>
                  </a:solidFill>
                  <a:latin typeface="Codec Pro"/>
                </a:rPr>
                <a:t> </a:t>
              </a:r>
              <a:r>
                <a:rPr lang="en-US" sz="2599" dirty="0" err="1">
                  <a:solidFill>
                    <a:srgbClr val="FFFFFF"/>
                  </a:solidFill>
                  <a:latin typeface="Codec Pro"/>
                </a:rPr>
                <a:t>uma</a:t>
              </a:r>
              <a:r>
                <a:rPr lang="en-US" sz="2599" dirty="0">
                  <a:solidFill>
                    <a:srgbClr val="FFFFFF"/>
                  </a:solidFill>
                  <a:latin typeface="Codec Pro"/>
                </a:rPr>
                <a:t> </a:t>
              </a:r>
              <a:r>
                <a:rPr lang="en-US" sz="2599" dirty="0" err="1">
                  <a:solidFill>
                    <a:srgbClr val="FFFFFF"/>
                  </a:solidFill>
                  <a:latin typeface="Codec Pro"/>
                </a:rPr>
                <a:t>referência</a:t>
              </a:r>
              <a:r>
                <a:rPr lang="en-US" sz="2599" dirty="0">
                  <a:solidFill>
                    <a:srgbClr val="FFFFFF"/>
                  </a:solidFill>
                  <a:latin typeface="Codec Pro"/>
                </a:rPr>
                <a:t> </a:t>
              </a:r>
              <a:r>
                <a:rPr lang="en-US" sz="2599" dirty="0" err="1">
                  <a:solidFill>
                    <a:srgbClr val="FFFFFF"/>
                  </a:solidFill>
                  <a:latin typeface="Codec Pro"/>
                </a:rPr>
                <a:t>aqui</a:t>
              </a:r>
              <a:endParaRPr lang="en-US" sz="2599" dirty="0">
                <a:solidFill>
                  <a:srgbClr val="FFFFFF"/>
                </a:solidFill>
                <a:latin typeface="Codec Pro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93202"/>
              <a:ext cx="17316986" cy="629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99"/>
                </a:lnSpc>
              </a:pPr>
              <a:r>
                <a:rPr lang="en-US" sz="2599" dirty="0" err="1">
                  <a:solidFill>
                    <a:srgbClr val="FFFFFF"/>
                  </a:solidFill>
                  <a:latin typeface="Codec Pro"/>
                </a:rPr>
                <a:t>Liste</a:t>
              </a:r>
              <a:r>
                <a:rPr lang="en-US" sz="2599" dirty="0">
                  <a:solidFill>
                    <a:srgbClr val="FFFFFF"/>
                  </a:solidFill>
                  <a:latin typeface="Codec Pro"/>
                </a:rPr>
                <a:t> </a:t>
              </a:r>
              <a:r>
                <a:rPr lang="en-US" sz="2599" dirty="0" err="1">
                  <a:solidFill>
                    <a:srgbClr val="FFFFFF"/>
                  </a:solidFill>
                  <a:latin typeface="Codec Pro"/>
                </a:rPr>
                <a:t>uma</a:t>
              </a:r>
              <a:r>
                <a:rPr lang="en-US" sz="2599" dirty="0">
                  <a:solidFill>
                    <a:srgbClr val="FFFFFF"/>
                  </a:solidFill>
                  <a:latin typeface="Codec Pro"/>
                </a:rPr>
                <a:t> </a:t>
              </a:r>
              <a:r>
                <a:rPr lang="en-US" sz="2599" dirty="0" err="1">
                  <a:solidFill>
                    <a:srgbClr val="FFFFFF"/>
                  </a:solidFill>
                  <a:latin typeface="Codec Pro"/>
                </a:rPr>
                <a:t>referência</a:t>
              </a:r>
              <a:r>
                <a:rPr lang="en-US" sz="2599" dirty="0">
                  <a:solidFill>
                    <a:srgbClr val="FFFFFF"/>
                  </a:solidFill>
                  <a:latin typeface="Codec Pro"/>
                </a:rPr>
                <a:t> </a:t>
              </a:r>
              <a:r>
                <a:rPr lang="en-US" sz="2599" dirty="0" err="1">
                  <a:solidFill>
                    <a:srgbClr val="FFFFFF"/>
                  </a:solidFill>
                  <a:latin typeface="Codec Pro"/>
                </a:rPr>
                <a:t>aqui</a:t>
              </a:r>
              <a:endParaRPr lang="en-US" sz="2599" dirty="0">
                <a:solidFill>
                  <a:srgbClr val="FFFFFF"/>
                </a:solidFill>
                <a:latin typeface="Codec Pro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412392"/>
              <a:ext cx="17316986" cy="629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99"/>
                </a:lnSpc>
              </a:pPr>
              <a:r>
                <a:rPr lang="en-US" sz="2599" dirty="0" err="1">
                  <a:solidFill>
                    <a:srgbClr val="FFFFFF"/>
                  </a:solidFill>
                  <a:latin typeface="Codec Pro"/>
                </a:rPr>
                <a:t>Liste</a:t>
              </a:r>
              <a:r>
                <a:rPr lang="en-US" sz="2599" dirty="0">
                  <a:solidFill>
                    <a:srgbClr val="FFFFFF"/>
                  </a:solidFill>
                  <a:latin typeface="Codec Pro"/>
                </a:rPr>
                <a:t> </a:t>
              </a:r>
              <a:r>
                <a:rPr lang="en-US" sz="2599" dirty="0" err="1">
                  <a:solidFill>
                    <a:srgbClr val="FFFFFF"/>
                  </a:solidFill>
                  <a:latin typeface="Codec Pro"/>
                </a:rPr>
                <a:t>uma</a:t>
              </a:r>
              <a:r>
                <a:rPr lang="en-US" sz="2599" dirty="0">
                  <a:solidFill>
                    <a:srgbClr val="FFFFFF"/>
                  </a:solidFill>
                  <a:latin typeface="Codec Pro"/>
                </a:rPr>
                <a:t> </a:t>
              </a:r>
              <a:r>
                <a:rPr lang="en-US" sz="2599" dirty="0" err="1">
                  <a:solidFill>
                    <a:srgbClr val="FFFFFF"/>
                  </a:solidFill>
                  <a:latin typeface="Codec Pro"/>
                </a:rPr>
                <a:t>referência</a:t>
              </a:r>
              <a:r>
                <a:rPr lang="en-US" sz="2599" dirty="0">
                  <a:solidFill>
                    <a:srgbClr val="FFFFFF"/>
                  </a:solidFill>
                  <a:latin typeface="Codec Pro"/>
                </a:rPr>
                <a:t> </a:t>
              </a:r>
              <a:r>
                <a:rPr lang="en-US" sz="2599" dirty="0" err="1">
                  <a:solidFill>
                    <a:srgbClr val="FFFFFF"/>
                  </a:solidFill>
                  <a:latin typeface="Codec Pro"/>
                </a:rPr>
                <a:t>aqui</a:t>
              </a:r>
              <a:endParaRPr lang="en-US" sz="2599" dirty="0">
                <a:solidFill>
                  <a:srgbClr val="FFFFFF"/>
                </a:solidFill>
                <a:latin typeface="Codec Pro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004556"/>
              <a:ext cx="17316986" cy="629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99"/>
                </a:lnSpc>
              </a:pPr>
              <a:r>
                <a:rPr lang="en-US" sz="2599" dirty="0" err="1">
                  <a:solidFill>
                    <a:srgbClr val="FFFFFF"/>
                  </a:solidFill>
                  <a:latin typeface="Codec Pro"/>
                </a:rPr>
                <a:t>Liste</a:t>
              </a:r>
              <a:r>
                <a:rPr lang="en-US" sz="2599" dirty="0">
                  <a:solidFill>
                    <a:srgbClr val="FFFFFF"/>
                  </a:solidFill>
                  <a:latin typeface="Codec Pro"/>
                </a:rPr>
                <a:t> </a:t>
              </a:r>
              <a:r>
                <a:rPr lang="en-US" sz="2599" dirty="0" err="1">
                  <a:solidFill>
                    <a:srgbClr val="FFFFFF"/>
                  </a:solidFill>
                  <a:latin typeface="Codec Pro"/>
                </a:rPr>
                <a:t>uma</a:t>
              </a:r>
              <a:r>
                <a:rPr lang="en-US" sz="2599" dirty="0">
                  <a:solidFill>
                    <a:srgbClr val="FFFFFF"/>
                  </a:solidFill>
                  <a:latin typeface="Codec Pro"/>
                </a:rPr>
                <a:t> </a:t>
              </a:r>
              <a:r>
                <a:rPr lang="en-US" sz="2599" dirty="0" err="1">
                  <a:solidFill>
                    <a:srgbClr val="FFFFFF"/>
                  </a:solidFill>
                  <a:latin typeface="Codec Pro"/>
                </a:rPr>
                <a:t>referência</a:t>
              </a:r>
              <a:r>
                <a:rPr lang="en-US" sz="2599" dirty="0">
                  <a:solidFill>
                    <a:srgbClr val="FFFFFF"/>
                  </a:solidFill>
                  <a:latin typeface="Codec Pro"/>
                </a:rPr>
                <a:t> </a:t>
              </a:r>
              <a:r>
                <a:rPr lang="en-US" sz="2599" dirty="0" err="1">
                  <a:solidFill>
                    <a:srgbClr val="FFFFFF"/>
                  </a:solidFill>
                  <a:latin typeface="Codec Pro"/>
                </a:rPr>
                <a:t>aqui</a:t>
              </a:r>
              <a:endParaRPr lang="en-US" sz="2599" dirty="0">
                <a:solidFill>
                  <a:srgbClr val="FFFFFF"/>
                </a:solidFill>
                <a:latin typeface="Codec Pr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918669"/>
            <a:ext cx="18288000" cy="2368331"/>
          </a:xfrm>
          <a:prstGeom prst="rect">
            <a:avLst/>
          </a:prstGeom>
          <a:solidFill>
            <a:srgbClr val="7C987C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4557682" y="658424"/>
            <a:ext cx="8174051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Codec Pro Bold"/>
              </a:rPr>
              <a:t>INTRODUÇÃO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12593" y="2391404"/>
            <a:ext cx="11674334" cy="2446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4" lvl="1" indent="-377822" algn="just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odec Pro"/>
              </a:rPr>
              <a:t>Justifica e importância do tema;</a:t>
            </a:r>
          </a:p>
          <a:p>
            <a:pPr marL="734055" lvl="1" indent="-367027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odec Pro"/>
              </a:rPr>
              <a:t>Foco do projeto de qualificação de pesquisa;</a:t>
            </a:r>
          </a:p>
          <a:p>
            <a:pPr marL="734055" lvl="1" indent="-367027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odec Pro"/>
              </a:rPr>
              <a:t>Problematização da pesquisa ou temática;</a:t>
            </a:r>
          </a:p>
          <a:p>
            <a:pPr marL="734055" lvl="1" indent="-367027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odec Pro"/>
              </a:rPr>
              <a:t>Questão norteadora da pesquisa.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2746" y="0"/>
            <a:ext cx="8551397" cy="10287000"/>
          </a:xfrm>
          <a:prstGeom prst="rect">
            <a:avLst/>
          </a:prstGeom>
          <a:solidFill>
            <a:srgbClr val="365236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251882" y="4062792"/>
            <a:ext cx="6758191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40"/>
              </a:lnSpc>
            </a:pPr>
            <a:r>
              <a:rPr lang="en-US" sz="5200" dirty="0">
                <a:solidFill>
                  <a:srgbClr val="FFFFFF"/>
                </a:solidFill>
                <a:latin typeface="Codec Pro Bold"/>
              </a:rPr>
              <a:t>OBJETIVOS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491495" y="5732961"/>
            <a:ext cx="6301974" cy="1784209"/>
            <a:chOff x="0" y="0"/>
            <a:chExt cx="8402631" cy="2378945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625"/>
              <a:ext cx="8402631" cy="60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60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Codec Pro Bold"/>
                </a:rPr>
                <a:t>Objetivos específicos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61686"/>
              <a:ext cx="8402631" cy="1617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69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 dirty="0" err="1">
                  <a:solidFill>
                    <a:srgbClr val="000000"/>
                  </a:solidFill>
                  <a:latin typeface="Codec Pro"/>
                </a:rPr>
                <a:t>Escreva</a:t>
              </a:r>
              <a:r>
                <a:rPr lang="en-US" sz="2299" dirty="0">
                  <a:solidFill>
                    <a:srgbClr val="000000"/>
                  </a:solidFill>
                  <a:latin typeface="Codec Pro"/>
                </a:rPr>
                <a:t> </a:t>
              </a:r>
              <a:r>
                <a:rPr lang="en-US" sz="2299" dirty="0" err="1">
                  <a:solidFill>
                    <a:srgbClr val="000000"/>
                  </a:solidFill>
                  <a:latin typeface="Codec Pro"/>
                </a:rPr>
                <a:t>os</a:t>
              </a:r>
              <a:r>
                <a:rPr lang="en-US" sz="2299" dirty="0">
                  <a:solidFill>
                    <a:srgbClr val="000000"/>
                  </a:solidFill>
                  <a:latin typeface="Codec Pro"/>
                </a:rPr>
                <a:t> </a:t>
              </a:r>
              <a:r>
                <a:rPr lang="en-US" sz="2299" dirty="0" err="1">
                  <a:solidFill>
                    <a:srgbClr val="000000"/>
                  </a:solidFill>
                  <a:latin typeface="Codec Pro"/>
                </a:rPr>
                <a:t>objetivos</a:t>
              </a:r>
              <a:r>
                <a:rPr lang="en-US" sz="2299" dirty="0">
                  <a:solidFill>
                    <a:srgbClr val="000000"/>
                  </a:solidFill>
                  <a:latin typeface="Codec Pro"/>
                </a:rPr>
                <a:t> </a:t>
              </a:r>
              <a:r>
                <a:rPr lang="en-US" sz="2299" dirty="0" err="1">
                  <a:solidFill>
                    <a:srgbClr val="000000"/>
                  </a:solidFill>
                  <a:latin typeface="Codec Pro"/>
                </a:rPr>
                <a:t>específicos</a:t>
              </a:r>
              <a:r>
                <a:rPr lang="en-US" sz="2299" dirty="0">
                  <a:solidFill>
                    <a:srgbClr val="000000"/>
                  </a:solidFill>
                  <a:latin typeface="Codec Pro"/>
                </a:rPr>
                <a:t>. </a:t>
              </a:r>
            </a:p>
            <a:p>
              <a:pPr marL="496569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 dirty="0" err="1">
                  <a:solidFill>
                    <a:srgbClr val="000000"/>
                  </a:solidFill>
                  <a:latin typeface="Codec Pro"/>
                </a:rPr>
                <a:t>Escreva</a:t>
              </a:r>
              <a:r>
                <a:rPr lang="en-US" sz="2299" dirty="0">
                  <a:solidFill>
                    <a:srgbClr val="000000"/>
                  </a:solidFill>
                  <a:latin typeface="Codec Pro"/>
                </a:rPr>
                <a:t> </a:t>
              </a:r>
              <a:r>
                <a:rPr lang="en-US" sz="2299" dirty="0" err="1">
                  <a:solidFill>
                    <a:srgbClr val="000000"/>
                  </a:solidFill>
                  <a:latin typeface="Codec Pro"/>
                </a:rPr>
                <a:t>os</a:t>
              </a:r>
              <a:r>
                <a:rPr lang="en-US" sz="2299" dirty="0">
                  <a:solidFill>
                    <a:srgbClr val="000000"/>
                  </a:solidFill>
                  <a:latin typeface="Codec Pro"/>
                </a:rPr>
                <a:t> </a:t>
              </a:r>
              <a:r>
                <a:rPr lang="en-US" sz="2299" dirty="0" err="1">
                  <a:solidFill>
                    <a:srgbClr val="000000"/>
                  </a:solidFill>
                  <a:latin typeface="Codec Pro"/>
                </a:rPr>
                <a:t>objetivos</a:t>
              </a:r>
              <a:r>
                <a:rPr lang="en-US" sz="2299" dirty="0">
                  <a:solidFill>
                    <a:srgbClr val="000000"/>
                  </a:solidFill>
                  <a:latin typeface="Codec Pro"/>
                </a:rPr>
                <a:t> </a:t>
              </a:r>
              <a:r>
                <a:rPr lang="en-US" sz="2299" dirty="0" err="1">
                  <a:solidFill>
                    <a:srgbClr val="000000"/>
                  </a:solidFill>
                  <a:latin typeface="Codec Pro"/>
                </a:rPr>
                <a:t>específicos</a:t>
              </a:r>
              <a:r>
                <a:rPr lang="en-US" sz="2299" dirty="0">
                  <a:solidFill>
                    <a:srgbClr val="000000"/>
                  </a:solidFill>
                  <a:latin typeface="Codec Pro"/>
                </a:rPr>
                <a:t>. </a:t>
              </a:r>
            </a:p>
            <a:p>
              <a:pPr marL="496569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 dirty="0" err="1">
                  <a:solidFill>
                    <a:srgbClr val="000000"/>
                  </a:solidFill>
                  <a:latin typeface="Codec Pro"/>
                </a:rPr>
                <a:t>Escreva</a:t>
              </a:r>
              <a:r>
                <a:rPr lang="en-US" sz="2299" dirty="0">
                  <a:solidFill>
                    <a:srgbClr val="000000"/>
                  </a:solidFill>
                  <a:latin typeface="Codec Pro"/>
                </a:rPr>
                <a:t> </a:t>
              </a:r>
              <a:r>
                <a:rPr lang="en-US" sz="2299" dirty="0" err="1">
                  <a:solidFill>
                    <a:srgbClr val="000000"/>
                  </a:solidFill>
                  <a:latin typeface="Codec Pro"/>
                </a:rPr>
                <a:t>os</a:t>
              </a:r>
              <a:r>
                <a:rPr lang="en-US" sz="2299" dirty="0">
                  <a:solidFill>
                    <a:srgbClr val="000000"/>
                  </a:solidFill>
                  <a:latin typeface="Codec Pro"/>
                </a:rPr>
                <a:t> </a:t>
              </a:r>
              <a:r>
                <a:rPr lang="en-US" sz="2299" dirty="0" err="1">
                  <a:solidFill>
                    <a:srgbClr val="000000"/>
                  </a:solidFill>
                  <a:latin typeface="Codec Pro"/>
                </a:rPr>
                <a:t>objetivos</a:t>
              </a:r>
              <a:r>
                <a:rPr lang="en-US" sz="2299" dirty="0">
                  <a:solidFill>
                    <a:srgbClr val="000000"/>
                  </a:solidFill>
                  <a:latin typeface="Codec Pro"/>
                </a:rPr>
                <a:t> </a:t>
              </a:r>
              <a:r>
                <a:rPr lang="en-US" sz="2299" dirty="0" err="1">
                  <a:solidFill>
                    <a:srgbClr val="000000"/>
                  </a:solidFill>
                  <a:latin typeface="Codec Pro"/>
                </a:rPr>
                <a:t>específicos</a:t>
              </a:r>
              <a:r>
                <a:rPr lang="en-US" sz="2299" dirty="0">
                  <a:solidFill>
                    <a:srgbClr val="000000"/>
                  </a:solidFill>
                  <a:latin typeface="Codec Pro"/>
                </a:rPr>
                <a:t>.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491495" y="992981"/>
            <a:ext cx="6301974" cy="1363600"/>
            <a:chOff x="0" y="-47625"/>
            <a:chExt cx="8402631" cy="1818134"/>
          </a:xfrm>
        </p:grpSpPr>
        <p:sp>
          <p:nvSpPr>
            <p:cNvPr id="8" name="TextBox 8"/>
            <p:cNvSpPr txBox="1"/>
            <p:nvPr/>
          </p:nvSpPr>
          <p:spPr>
            <a:xfrm>
              <a:off x="0" y="-47625"/>
              <a:ext cx="8402631" cy="560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60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000000"/>
                  </a:solidFill>
                  <a:latin typeface="Codec Pro Bold"/>
                </a:rPr>
                <a:t>Objetivo</a:t>
              </a:r>
              <a:r>
                <a:rPr lang="en-US" sz="2800" dirty="0">
                  <a:solidFill>
                    <a:srgbClr val="000000"/>
                  </a:solidFill>
                  <a:latin typeface="Codec Pro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odec Pro Bold"/>
                </a:rPr>
                <a:t>geral</a:t>
              </a:r>
              <a:endParaRPr lang="en-US" sz="2800" dirty="0">
                <a:solidFill>
                  <a:srgbClr val="000000"/>
                </a:solidFill>
                <a:latin typeface="Codec Pro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61686"/>
              <a:ext cx="8402631" cy="1008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69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 dirty="0" err="1">
                  <a:solidFill>
                    <a:srgbClr val="000000"/>
                  </a:solidFill>
                  <a:latin typeface="Codec Pro"/>
                </a:rPr>
                <a:t>Escreva</a:t>
              </a:r>
              <a:r>
                <a:rPr lang="en-US" sz="2299" dirty="0">
                  <a:solidFill>
                    <a:srgbClr val="000000"/>
                  </a:solidFill>
                  <a:latin typeface="Codec Pro"/>
                </a:rPr>
                <a:t> o </a:t>
              </a:r>
              <a:r>
                <a:rPr lang="en-US" sz="2299" dirty="0" err="1">
                  <a:solidFill>
                    <a:srgbClr val="000000"/>
                  </a:solidFill>
                  <a:latin typeface="Codec Pro"/>
                </a:rPr>
                <a:t>objetivo</a:t>
              </a:r>
              <a:endParaRPr lang="en-US" sz="2299" dirty="0">
                <a:solidFill>
                  <a:srgbClr val="000000"/>
                </a:solidFill>
                <a:latin typeface="Codec Pro"/>
              </a:endParaRPr>
            </a:p>
            <a:p>
              <a:pPr>
                <a:lnSpc>
                  <a:spcPts val="2800"/>
                </a:lnSpc>
              </a:pPr>
              <a:endParaRPr lang="en-US" sz="2299" dirty="0">
                <a:solidFill>
                  <a:srgbClr val="000000"/>
                </a:solidFill>
                <a:latin typeface="Codec Pro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 rot="5044">
            <a:off x="8551392" y="5099092"/>
            <a:ext cx="9736614" cy="0"/>
          </a:xfrm>
          <a:prstGeom prst="line">
            <a:avLst/>
          </a:prstGeom>
          <a:ln w="28575" cap="flat">
            <a:solidFill>
              <a:srgbClr val="36523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791748" y="0"/>
            <a:ext cx="1496252" cy="10287000"/>
          </a:xfrm>
          <a:prstGeom prst="rect">
            <a:avLst/>
          </a:prstGeom>
          <a:solidFill>
            <a:srgbClr val="7C987C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3859897" y="1172531"/>
            <a:ext cx="10123308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5200">
                <a:solidFill>
                  <a:srgbClr val="000000"/>
                </a:solidFill>
                <a:latin typeface="Codec Pro Bold"/>
              </a:rPr>
              <a:t>REVISÃO DE LITERATURA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29958" y="2945158"/>
            <a:ext cx="13889607" cy="549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Codec Pro"/>
              </a:rPr>
              <a:t>•Citar as teorias e conceitos mais importantes que embasaram o trabalho e seus respectivos autores(Partir dos clássicos para os mais atuais);</a:t>
            </a:r>
          </a:p>
          <a:p>
            <a:pPr>
              <a:lnSpc>
                <a:spcPts val="3900"/>
              </a:lnSpc>
            </a:pPr>
            <a:endParaRPr lang="en-US" sz="3000">
              <a:solidFill>
                <a:srgbClr val="000000"/>
              </a:solidFill>
              <a:latin typeface="Codec Pro"/>
            </a:endParaRPr>
          </a:p>
          <a:p>
            <a:pPr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Codec Pro"/>
              </a:rPr>
              <a:t>•Deve ser feito de forma bem resumida e clara;</a:t>
            </a:r>
          </a:p>
          <a:p>
            <a:pPr>
              <a:lnSpc>
                <a:spcPts val="3900"/>
              </a:lnSpc>
            </a:pPr>
            <a:endParaRPr lang="en-US" sz="3000">
              <a:solidFill>
                <a:srgbClr val="000000"/>
              </a:solidFill>
              <a:latin typeface="Codec Pro"/>
            </a:endParaRPr>
          </a:p>
          <a:p>
            <a:pPr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Codec Pro"/>
              </a:rPr>
              <a:t>•Lembrar que a banca (teoricamente) já leu seu trabalho de qualificação, Não precisa detalhar;</a:t>
            </a:r>
          </a:p>
          <a:p>
            <a:pPr>
              <a:lnSpc>
                <a:spcPts val="3900"/>
              </a:lnSpc>
            </a:pPr>
            <a:endParaRPr lang="en-US" sz="3000">
              <a:solidFill>
                <a:srgbClr val="000000"/>
              </a:solidFill>
              <a:latin typeface="Codec Pro"/>
            </a:endParaRPr>
          </a:p>
          <a:p>
            <a:pPr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Codec Pro"/>
              </a:rPr>
              <a:t>•Os slides servem como roteiro para apresentação, destaque os conceitos mais importantes.</a:t>
            </a:r>
          </a:p>
          <a:p>
            <a:pPr>
              <a:lnSpc>
                <a:spcPts val="3900"/>
              </a:lnSpc>
            </a:pPr>
            <a:endParaRPr lang="en-US" sz="3000">
              <a:solidFill>
                <a:srgbClr val="000000"/>
              </a:solidFill>
              <a:latin typeface="Codec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73092"/>
            <a:ext cx="18288000" cy="2550232"/>
          </a:xfrm>
          <a:prstGeom prst="rect">
            <a:avLst/>
          </a:prstGeom>
          <a:solidFill>
            <a:srgbClr val="7C987C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4193630" y="923925"/>
            <a:ext cx="9900739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60"/>
              </a:lnSpc>
              <a:spcBef>
                <a:spcPct val="0"/>
              </a:spcBef>
            </a:pPr>
            <a:r>
              <a:rPr lang="en-US" sz="7300">
                <a:solidFill>
                  <a:srgbClr val="FFFFFF"/>
                </a:solidFill>
                <a:latin typeface="Codec Pro Bold"/>
              </a:rPr>
              <a:t>METODOLOGIA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620050"/>
            <a:ext cx="16230600" cy="509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endParaRPr/>
          </a:p>
          <a:p>
            <a:pPr marL="690881" lvl="1" indent="-345440" algn="ctr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odec Pro"/>
              </a:rPr>
              <a:t>Este tópico também pode ser chamado de “Procedimentos metodológicos”, os quais devem ser descritos em detalhes...</a:t>
            </a:r>
          </a:p>
          <a:p>
            <a:pPr algn="ctr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Codec Pro"/>
            </a:endParaRP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odec Pro"/>
              </a:rPr>
              <a:t>O quê?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odec Pro"/>
              </a:rPr>
              <a:t>Como?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odec Pro"/>
              </a:rPr>
              <a:t>Onde?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odec Pro"/>
              </a:rPr>
              <a:t>Quando?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Codec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73092"/>
            <a:ext cx="18288000" cy="2550232"/>
          </a:xfrm>
          <a:prstGeom prst="rect">
            <a:avLst/>
          </a:prstGeom>
          <a:solidFill>
            <a:srgbClr val="7C987C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4193630" y="923925"/>
            <a:ext cx="9900739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60"/>
              </a:lnSpc>
              <a:spcBef>
                <a:spcPct val="0"/>
              </a:spcBef>
            </a:pPr>
            <a:r>
              <a:rPr lang="en-US" sz="7300">
                <a:solidFill>
                  <a:srgbClr val="FFFFFF"/>
                </a:solidFill>
                <a:latin typeface="Codec Pro Bold"/>
              </a:rPr>
              <a:t>METODOLOGIA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615887"/>
            <a:ext cx="16230600" cy="7338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odec Pro"/>
              </a:rPr>
              <a:t>Fazer a classificação do trabalho, de acordo com metodologia científica. </a:t>
            </a:r>
          </a:p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odec Pro"/>
              </a:rPr>
              <a:t> É ou será um trabalho teórico?</a:t>
            </a:r>
          </a:p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odec Pro"/>
              </a:rPr>
              <a:t> Terá pesquisa de campo? </a:t>
            </a:r>
          </a:p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odec Pro"/>
              </a:rPr>
              <a:t>Como vai levantar as informações? </a:t>
            </a:r>
          </a:p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odec Pro"/>
              </a:rPr>
              <a:t>Como vai trabalhar estas informações?</a:t>
            </a:r>
          </a:p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odec Pro"/>
              </a:rPr>
              <a:t> Como vai atingir os objetivos pretendidos? </a:t>
            </a:r>
          </a:p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odec Pro"/>
              </a:rPr>
              <a:t> Qual o universo de pesquisa? </a:t>
            </a:r>
          </a:p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odec Pro"/>
              </a:rPr>
              <a:t>Qual a significância estatística da amostra? (se for o caso).</a:t>
            </a:r>
          </a:p>
          <a:p>
            <a:pPr algn="just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Codec Pro"/>
            </a:endParaRPr>
          </a:p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odec Pro Italics"/>
              </a:rPr>
              <a:t>Obs: No caso da qualificação, se os dados já tiverem coletados, usar os verbos no passado. </a:t>
            </a:r>
          </a:p>
          <a:p>
            <a:pPr algn="ctr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Codec Pro Italics"/>
            </a:endParaRPr>
          </a:p>
          <a:p>
            <a:pPr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Codec Pro Itali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95800" y="495300"/>
            <a:ext cx="11226966" cy="1239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000" dirty="0">
                <a:solidFill>
                  <a:srgbClr val="FFFFFF"/>
                </a:solidFill>
                <a:latin typeface="Codec Pro Bold"/>
              </a:rPr>
              <a:t>CRONOGRAMA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DAD6566-4CFB-F827-1E1D-EBC8DCCAD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007070"/>
              </p:ext>
            </p:extLst>
          </p:nvPr>
        </p:nvGraphicFramePr>
        <p:xfrm>
          <a:off x="2057400" y="1943100"/>
          <a:ext cx="14782800" cy="792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49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65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65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51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51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65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655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510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1510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91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2023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Fases da Pesquisa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JAN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FEV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MAR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ABR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MAI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JUN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JUL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AGO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SET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OUT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NOV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DEZ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64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Construção do Projeto de Pesquisa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Revisão da literatura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X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0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Escolha do Tema da pesquisa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0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Formulação de Problema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0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Delimitação da Pesquisa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0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Elaboração dos Objetivos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0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Levantamento de Dados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0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Seleção de Métodos e Técnicas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6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Revisão do projeto de pesquisa e elaboração para qualificação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01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6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Qualificação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Apresentação do projeto de pesquisa para qualificação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1080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Execução da Pesquisa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Revisão da literatura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9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Levantamento dos Dados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38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9491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Tratamento dos dados (Seleção, Codificação e Tabulação)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39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Análise dos Dados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X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65944" y="1105840"/>
            <a:ext cx="12369102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6300" dirty="0">
                <a:solidFill>
                  <a:srgbClr val="FFFFFF"/>
                </a:solidFill>
                <a:latin typeface="Codec Pro Bold"/>
              </a:rPr>
              <a:t>RESULTADOS E DISCUSSÕES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260008" y="2980026"/>
            <a:ext cx="13767983" cy="4809861"/>
            <a:chOff x="0" y="-347"/>
            <a:chExt cx="2802721" cy="9791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02721" cy="978787"/>
            </a:xfrm>
            <a:custGeom>
              <a:avLst/>
              <a:gdLst/>
              <a:ahLst/>
              <a:cxnLst/>
              <a:rect l="l" t="t" r="r" b="b"/>
              <a:pathLst>
                <a:path w="2802721" h="978787">
                  <a:moveTo>
                    <a:pt x="0" y="0"/>
                  </a:moveTo>
                  <a:lnTo>
                    <a:pt x="2802721" y="0"/>
                  </a:lnTo>
                  <a:lnTo>
                    <a:pt x="2802721" y="978787"/>
                  </a:lnTo>
                  <a:lnTo>
                    <a:pt x="0" y="97878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53481" y="-347"/>
              <a:ext cx="2456169" cy="8794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250"/>
                </a:lnSpc>
              </a:pPr>
              <a:r>
                <a:rPr lang="en-US" sz="2500" dirty="0">
                  <a:solidFill>
                    <a:srgbClr val="000000"/>
                  </a:solidFill>
                  <a:latin typeface="Codec Pro Bold"/>
                </a:rPr>
                <a:t>Na </a:t>
              </a:r>
              <a:r>
                <a:rPr lang="en-US" sz="2500" dirty="0" err="1">
                  <a:solidFill>
                    <a:srgbClr val="000000"/>
                  </a:solidFill>
                  <a:latin typeface="Codec Pro Bold"/>
                </a:rPr>
                <a:t>Qualificação</a:t>
              </a:r>
              <a:r>
                <a:rPr lang="en-US" sz="2500" dirty="0">
                  <a:solidFill>
                    <a:srgbClr val="000000"/>
                  </a:solidFill>
                  <a:latin typeface="Codec Pro Bold"/>
                </a:rPr>
                <a:t>, se </a:t>
              </a:r>
              <a:r>
                <a:rPr lang="en-US" sz="2500" dirty="0" err="1">
                  <a:solidFill>
                    <a:srgbClr val="000000"/>
                  </a:solidFill>
                  <a:latin typeface="Codec Pro Bold"/>
                </a:rPr>
                <a:t>por</a:t>
              </a:r>
              <a:r>
                <a:rPr lang="en-US" sz="2500" dirty="0">
                  <a:solidFill>
                    <a:srgbClr val="000000"/>
                  </a:solidFill>
                  <a:latin typeface="Codec Pro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Codec Pro Bold"/>
                </a:rPr>
                <a:t>acaso</a:t>
              </a:r>
              <a:r>
                <a:rPr lang="en-US" sz="2500" dirty="0">
                  <a:solidFill>
                    <a:srgbClr val="000000"/>
                  </a:solidFill>
                  <a:latin typeface="Codec Pro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Codec Pro Bold"/>
                </a:rPr>
                <a:t>já</a:t>
              </a:r>
              <a:r>
                <a:rPr lang="en-US" sz="2500" dirty="0">
                  <a:solidFill>
                    <a:srgbClr val="000000"/>
                  </a:solidFill>
                  <a:latin typeface="Codec Pro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Codec Pro Bold"/>
                </a:rPr>
                <a:t>existirem</a:t>
              </a:r>
              <a:r>
                <a:rPr lang="en-US" sz="2500" dirty="0">
                  <a:solidFill>
                    <a:srgbClr val="000000"/>
                  </a:solidFill>
                  <a:latin typeface="Codec Pro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Codec Pro Bold"/>
                </a:rPr>
                <a:t>alguns</a:t>
              </a:r>
              <a:r>
                <a:rPr lang="en-US" sz="2500" dirty="0">
                  <a:solidFill>
                    <a:srgbClr val="000000"/>
                  </a:solidFill>
                  <a:latin typeface="Codec Pro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Codec Pro Bold"/>
                </a:rPr>
                <a:t>resultados</a:t>
              </a:r>
              <a:r>
                <a:rPr lang="en-US" sz="2500" dirty="0">
                  <a:solidFill>
                    <a:srgbClr val="000000"/>
                  </a:solidFill>
                  <a:latin typeface="Codec Pro Bold"/>
                </a:rPr>
                <a:t> (</a:t>
              </a:r>
              <a:r>
                <a:rPr lang="en-US" sz="2500" dirty="0" err="1">
                  <a:solidFill>
                    <a:srgbClr val="000000"/>
                  </a:solidFill>
                  <a:latin typeface="Codec Pro Bold"/>
                </a:rPr>
                <a:t>preliminares</a:t>
              </a:r>
              <a:r>
                <a:rPr lang="en-US" sz="2500" dirty="0">
                  <a:solidFill>
                    <a:srgbClr val="000000"/>
                  </a:solidFill>
                  <a:latin typeface="Codec Pro Bold"/>
                </a:rPr>
                <a:t>) </a:t>
              </a:r>
              <a:r>
                <a:rPr lang="en-US" sz="2500" dirty="0" err="1">
                  <a:solidFill>
                    <a:srgbClr val="000000"/>
                  </a:solidFill>
                  <a:latin typeface="Codec Pro Bold"/>
                </a:rPr>
                <a:t>devem</a:t>
              </a:r>
              <a:r>
                <a:rPr lang="en-US" sz="2500" dirty="0">
                  <a:solidFill>
                    <a:srgbClr val="000000"/>
                  </a:solidFill>
                  <a:latin typeface="Codec Pro Bold"/>
                </a:rPr>
                <a:t> ser </a:t>
              </a:r>
              <a:r>
                <a:rPr lang="en-US" sz="2500" dirty="0" err="1">
                  <a:solidFill>
                    <a:srgbClr val="000000"/>
                  </a:solidFill>
                  <a:latin typeface="Codec Pro Bold"/>
                </a:rPr>
                <a:t>apresentados</a:t>
              </a:r>
              <a:r>
                <a:rPr lang="en-US" sz="2500" dirty="0">
                  <a:solidFill>
                    <a:srgbClr val="000000"/>
                  </a:solidFill>
                  <a:latin typeface="Codec Pro Bold"/>
                </a:rPr>
                <a:t> de forma </a:t>
              </a:r>
              <a:r>
                <a:rPr lang="en-US" sz="2500" dirty="0" err="1">
                  <a:solidFill>
                    <a:srgbClr val="000000"/>
                  </a:solidFill>
                  <a:latin typeface="Codec Pro Bold"/>
                </a:rPr>
                <a:t>bem</a:t>
              </a:r>
              <a:r>
                <a:rPr lang="en-US" sz="2500" dirty="0">
                  <a:solidFill>
                    <a:srgbClr val="000000"/>
                  </a:solidFill>
                  <a:latin typeface="Codec Pro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Codec Pro Bold"/>
                </a:rPr>
                <a:t>resumida</a:t>
              </a:r>
              <a:r>
                <a:rPr lang="en-US" sz="2500" dirty="0">
                  <a:solidFill>
                    <a:srgbClr val="000000"/>
                  </a:solidFill>
                  <a:latin typeface="Codec Pro Bold"/>
                </a:rPr>
                <a:t>, de </a:t>
              </a:r>
              <a:r>
                <a:rPr lang="en-US" sz="2500" dirty="0" err="1">
                  <a:solidFill>
                    <a:srgbClr val="000000"/>
                  </a:solidFill>
                  <a:latin typeface="Codec Pro Bold"/>
                </a:rPr>
                <a:t>preferência</a:t>
              </a:r>
              <a:r>
                <a:rPr lang="en-US" sz="2500" dirty="0">
                  <a:solidFill>
                    <a:srgbClr val="000000"/>
                  </a:solidFill>
                  <a:latin typeface="Codec Pro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Codec Pro Bold"/>
                </a:rPr>
                <a:t>em</a:t>
              </a:r>
              <a:r>
                <a:rPr lang="en-US" sz="2500" dirty="0">
                  <a:solidFill>
                    <a:srgbClr val="000000"/>
                  </a:solidFill>
                  <a:latin typeface="Codec Pro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Codec Pro Bold"/>
                </a:rPr>
                <a:t>quadros</a:t>
              </a:r>
              <a:r>
                <a:rPr lang="en-US" sz="2500" dirty="0">
                  <a:solidFill>
                    <a:srgbClr val="000000"/>
                  </a:solidFill>
                  <a:latin typeface="Codec Pro Bold"/>
                </a:rPr>
                <a:t>, </a:t>
              </a:r>
              <a:r>
                <a:rPr lang="en-US" sz="2500" dirty="0" err="1">
                  <a:solidFill>
                    <a:srgbClr val="000000"/>
                  </a:solidFill>
                  <a:latin typeface="Codec Pro Bold"/>
                </a:rPr>
                <a:t>tabelas</a:t>
              </a:r>
              <a:r>
                <a:rPr lang="en-US" sz="2500" dirty="0">
                  <a:solidFill>
                    <a:srgbClr val="000000"/>
                  </a:solidFill>
                  <a:latin typeface="Codec Pro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Codec Pro Bold"/>
                </a:rPr>
                <a:t>ou</a:t>
              </a:r>
              <a:r>
                <a:rPr lang="en-US" sz="2500" dirty="0">
                  <a:solidFill>
                    <a:srgbClr val="000000"/>
                  </a:solidFill>
                  <a:latin typeface="Codec Pro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Codec Pro Bold"/>
                </a:rPr>
                <a:t>gráficos</a:t>
              </a:r>
              <a:endParaRPr lang="en-US" sz="2500" dirty="0">
                <a:solidFill>
                  <a:srgbClr val="000000"/>
                </a:solidFill>
                <a:latin typeface="Codec Pro Bold"/>
              </a:endParaRPr>
            </a:p>
            <a:p>
              <a:pPr algn="ctr">
                <a:lnSpc>
                  <a:spcPts val="2600"/>
                </a:lnSpc>
              </a:pPr>
              <a:endParaRPr lang="en-US" sz="2500" dirty="0">
                <a:solidFill>
                  <a:srgbClr val="000000"/>
                </a:solidFill>
                <a:latin typeface="Codec Pro Bold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738822" cy="10287000"/>
          </a:xfrm>
          <a:prstGeom prst="rect">
            <a:avLst/>
          </a:prstGeom>
          <a:solidFill>
            <a:srgbClr val="7C987C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839846" y="4371975"/>
            <a:ext cx="5059131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dirty="0">
                <a:solidFill>
                  <a:srgbClr val="FFFFFF"/>
                </a:solidFill>
                <a:latin typeface="Codec Pro"/>
              </a:rPr>
              <a:t>CONCLUSÃO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201219" y="2521267"/>
            <a:ext cx="10431876" cy="5644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69"/>
              </a:lnSpc>
            </a:pPr>
            <a:r>
              <a:rPr lang="en-US" sz="2899" dirty="0">
                <a:solidFill>
                  <a:srgbClr val="000000"/>
                </a:solidFill>
                <a:latin typeface="Codec Pro"/>
              </a:rPr>
              <a:t>•Ao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finalizar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,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destaque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os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objetivos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definidos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na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introdução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. </a:t>
            </a:r>
          </a:p>
          <a:p>
            <a:pPr>
              <a:lnSpc>
                <a:spcPts val="3769"/>
              </a:lnSpc>
            </a:pPr>
            <a:r>
              <a:rPr lang="en-US" sz="2899" dirty="0">
                <a:solidFill>
                  <a:srgbClr val="000000"/>
                </a:solidFill>
                <a:latin typeface="Codec Pro"/>
              </a:rPr>
              <a:t>•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Foram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atingidos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?</a:t>
            </a:r>
          </a:p>
          <a:p>
            <a:pPr>
              <a:lnSpc>
                <a:spcPts val="3769"/>
              </a:lnSpc>
            </a:pPr>
            <a:r>
              <a:rPr lang="en-US" sz="2899" dirty="0">
                <a:solidFill>
                  <a:srgbClr val="000000"/>
                </a:solidFill>
                <a:latin typeface="Codec Pro"/>
              </a:rPr>
              <a:t>• Se sim,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como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e qual o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resultado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. </a:t>
            </a:r>
          </a:p>
          <a:p>
            <a:pPr>
              <a:lnSpc>
                <a:spcPts val="3769"/>
              </a:lnSpc>
            </a:pPr>
            <a:r>
              <a:rPr lang="en-US" sz="2899" dirty="0">
                <a:solidFill>
                  <a:srgbClr val="000000"/>
                </a:solidFill>
                <a:latin typeface="Codec Pro"/>
              </a:rPr>
              <a:t>•Se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não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,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por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quê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? </a:t>
            </a:r>
          </a:p>
          <a:p>
            <a:pPr>
              <a:lnSpc>
                <a:spcPts val="3769"/>
              </a:lnSpc>
            </a:pPr>
            <a:r>
              <a:rPr lang="en-US" sz="2899" dirty="0">
                <a:solidFill>
                  <a:srgbClr val="000000"/>
                </a:solidFill>
                <a:latin typeface="Codec Pro"/>
              </a:rPr>
              <a:t>•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Discutir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a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hipótese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que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foi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testada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(se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tiver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sido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formulada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uma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hipótese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). </a:t>
            </a:r>
          </a:p>
          <a:p>
            <a:pPr algn="just">
              <a:lnSpc>
                <a:spcPts val="3769"/>
              </a:lnSpc>
            </a:pPr>
            <a:r>
              <a:rPr lang="en-US" sz="2899" dirty="0">
                <a:solidFill>
                  <a:srgbClr val="000000"/>
                </a:solidFill>
                <a:latin typeface="Codec Pro"/>
              </a:rPr>
              <a:t>•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Incluir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no final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uma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análise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pessoal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sobre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as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limitações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do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trabalho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(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tudo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que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você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gostaria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de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ter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feito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e que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não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foi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possível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,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fatores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que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prejudicaram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o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bom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andamento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 do </a:t>
            </a:r>
            <a:r>
              <a:rPr lang="en-US" sz="2899" dirty="0" err="1">
                <a:solidFill>
                  <a:srgbClr val="000000"/>
                </a:solidFill>
                <a:latin typeface="Codec Pro"/>
              </a:rPr>
              <a:t>trabalho</a:t>
            </a:r>
            <a:r>
              <a:rPr lang="en-US" sz="2899" dirty="0">
                <a:solidFill>
                  <a:srgbClr val="000000"/>
                </a:solidFill>
                <a:latin typeface="Codec Pro"/>
              </a:rPr>
              <a:t>). </a:t>
            </a:r>
          </a:p>
          <a:p>
            <a:pPr marL="0" lvl="0" indent="0" algn="l">
              <a:lnSpc>
                <a:spcPts val="2859"/>
              </a:lnSpc>
              <a:spcBef>
                <a:spcPct val="0"/>
              </a:spcBef>
            </a:pPr>
            <a:endParaRPr lang="en-US" sz="2899" dirty="0">
              <a:solidFill>
                <a:srgbClr val="000000"/>
              </a:solidFill>
              <a:latin typeface="Codec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668</Words>
  <Application>Microsoft Office PowerPoint</Application>
  <PresentationFormat>Personalizar</PresentationFormat>
  <Paragraphs>259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Codec Pro</vt:lpstr>
      <vt:lpstr>Codec Pro Bold</vt:lpstr>
      <vt:lpstr>Codec Pro Italics</vt:lpstr>
      <vt:lpstr>Open Sans Bold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de Negócios Estudo de Caso e Relatório Empresarial Simples e Minimalista Verde-oliva Branco</dc:title>
  <dc:creator>Debora da Silva Rocha</dc:creator>
  <cp:lastModifiedBy>Debora da Silva Rocha</cp:lastModifiedBy>
  <cp:revision>4</cp:revision>
  <dcterms:created xsi:type="dcterms:W3CDTF">2006-08-16T00:00:00Z</dcterms:created>
  <dcterms:modified xsi:type="dcterms:W3CDTF">2023-11-10T20:27:41Z</dcterms:modified>
  <dc:identifier>DAFtg-VcStI</dc:identifier>
</cp:coreProperties>
</file>